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301" r:id="rId29"/>
    <p:sldId id="302" r:id="rId30"/>
    <p:sldId id="303" r:id="rId31"/>
    <p:sldId id="282" r:id="rId32"/>
    <p:sldId id="283" r:id="rId33"/>
    <p:sldId id="305"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x="1008062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0" d="100"/>
          <a:sy n="100" d="100"/>
        </p:scale>
        <p:origin x="-1620" y="-96"/>
      </p:cViewPr>
      <p:guideLst>
        <p:guide orient="horz" pos="2381"/>
        <p:guide pos="317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28" name="PlaceHolder 2"/>
          <p:cNvSpPr>
            <a:spLocks noGrp="1"/>
          </p:cNvSpPr>
          <p:nvPr>
            <p:ph type="body"/>
          </p:nvPr>
        </p:nvSpPr>
        <p:spPr>
          <a:xfrm>
            <a:off x="504000" y="1768680"/>
            <a:ext cx="9072000" cy="2090880"/>
          </a:xfrm>
          <a:prstGeom prst="rect">
            <a:avLst/>
          </a:prstGeom>
        </p:spPr>
        <p:txBody>
          <a:bodyPr lIns="0" tIns="0" rIns="0" bIns="0"/>
          <a:lstStyle/>
          <a:p>
            <a:endParaRPr/>
          </a:p>
        </p:txBody>
      </p:sp>
      <p:sp>
        <p:nvSpPr>
          <p:cNvPr id="29" name="PlaceHolder 3"/>
          <p:cNvSpPr>
            <a:spLocks noGrp="1"/>
          </p:cNvSpPr>
          <p:nvPr>
            <p:ph type="body"/>
          </p:nvPr>
        </p:nvSpPr>
        <p:spPr>
          <a:xfrm>
            <a:off x="504000" y="4058640"/>
            <a:ext cx="9072000" cy="209088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31"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32"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33" name="PlaceHolder 4"/>
          <p:cNvSpPr>
            <a:spLocks noGrp="1"/>
          </p:cNvSpPr>
          <p:nvPr>
            <p:ph type="body"/>
          </p:nvPr>
        </p:nvSpPr>
        <p:spPr>
          <a:xfrm>
            <a:off x="5152680" y="4058640"/>
            <a:ext cx="4426920" cy="2090880"/>
          </a:xfrm>
          <a:prstGeom prst="rect">
            <a:avLst/>
          </a:prstGeom>
        </p:spPr>
        <p:txBody>
          <a:bodyPr lIns="0" tIns="0" rIns="0" bIns="0"/>
          <a:lstStyle/>
          <a:p>
            <a:endParaRPr/>
          </a:p>
        </p:txBody>
      </p:sp>
      <p:sp>
        <p:nvSpPr>
          <p:cNvPr id="34" name="PlaceHolder 5"/>
          <p:cNvSpPr>
            <a:spLocks noGrp="1"/>
          </p:cNvSpPr>
          <p:nvPr>
            <p:ph type="body"/>
          </p:nvPr>
        </p:nvSpPr>
        <p:spPr>
          <a:xfrm>
            <a:off x="504000" y="4058640"/>
            <a:ext cx="4426920" cy="209088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36" name="PlaceHolder 2"/>
          <p:cNvSpPr>
            <a:spLocks noGrp="1"/>
          </p:cNvSpPr>
          <p:nvPr>
            <p:ph type="body"/>
          </p:nvPr>
        </p:nvSpPr>
        <p:spPr>
          <a:xfrm>
            <a:off x="504000" y="1768680"/>
            <a:ext cx="9072000" cy="4384080"/>
          </a:xfrm>
          <a:prstGeom prst="rect">
            <a:avLst/>
          </a:prstGeom>
        </p:spPr>
        <p:txBody>
          <a:bodyPr lIns="0" tIns="0" rIns="0" bIns="0"/>
          <a:lstStyle/>
          <a:p>
            <a:endParaRPr/>
          </a:p>
        </p:txBody>
      </p:sp>
      <p:sp>
        <p:nvSpPr>
          <p:cNvPr id="37" name="PlaceHolder 3"/>
          <p:cNvSpPr>
            <a:spLocks noGrp="1"/>
          </p:cNvSpPr>
          <p:nvPr>
            <p:ph type="body"/>
          </p:nvPr>
        </p:nvSpPr>
        <p:spPr>
          <a:xfrm>
            <a:off x="504000" y="1768680"/>
            <a:ext cx="9072000" cy="4384080"/>
          </a:xfrm>
          <a:prstGeom prst="rect">
            <a:avLst/>
          </a:prstGeom>
        </p:spPr>
        <p:txBody>
          <a:bodyPr lIns="0" tIns="0" rIns="0" bIns="0"/>
          <a:lstStyle/>
          <a:p>
            <a:endParaRPr/>
          </a:p>
        </p:txBody>
      </p:sp>
      <p:pic>
        <p:nvPicPr>
          <p:cNvPr id="38" name="Picture 37"/>
          <p:cNvPicPr/>
          <p:nvPr/>
        </p:nvPicPr>
        <p:blipFill>
          <a:blip r:embed="rId2"/>
          <a:stretch>
            <a:fillRect/>
          </a:stretch>
        </p:blipFill>
        <p:spPr>
          <a:xfrm>
            <a:off x="2292480" y="1768680"/>
            <a:ext cx="5494680" cy="4384080"/>
          </a:xfrm>
          <a:prstGeom prst="rect">
            <a:avLst/>
          </a:prstGeom>
          <a:ln>
            <a:noFill/>
          </a:ln>
        </p:spPr>
      </p:pic>
      <p:pic>
        <p:nvPicPr>
          <p:cNvPr id="39" name="Picture 38"/>
          <p:cNvPicPr/>
          <p:nvPr/>
        </p:nvPicPr>
        <p:blipFill>
          <a:blip r:embed="rId2"/>
          <a:stretch>
            <a:fillRect/>
          </a:stretch>
        </p:blipFill>
        <p:spPr>
          <a:xfrm>
            <a:off x="2292480" y="1768680"/>
            <a:ext cx="5494680" cy="43840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50" name="PlaceHolder 2"/>
          <p:cNvSpPr>
            <a:spLocks noGrp="1"/>
          </p:cNvSpPr>
          <p:nvPr>
            <p:ph type="subTitle"/>
          </p:nvPr>
        </p:nvSpPr>
        <p:spPr>
          <a:xfrm>
            <a:off x="504000" y="1768680"/>
            <a:ext cx="9072000" cy="438444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52" name="PlaceHolder 2"/>
          <p:cNvSpPr>
            <a:spLocks noGrp="1"/>
          </p:cNvSpPr>
          <p:nvPr>
            <p:ph type="body"/>
          </p:nvPr>
        </p:nvSpPr>
        <p:spPr>
          <a:xfrm>
            <a:off x="504000" y="1768680"/>
            <a:ext cx="9072000" cy="438408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54" name="PlaceHolder 2"/>
          <p:cNvSpPr>
            <a:spLocks noGrp="1"/>
          </p:cNvSpPr>
          <p:nvPr>
            <p:ph type="body"/>
          </p:nvPr>
        </p:nvSpPr>
        <p:spPr>
          <a:xfrm>
            <a:off x="504000" y="1768680"/>
            <a:ext cx="4426920" cy="4384080"/>
          </a:xfrm>
          <a:prstGeom prst="rect">
            <a:avLst/>
          </a:prstGeom>
        </p:spPr>
        <p:txBody>
          <a:bodyPr lIns="0" tIns="0" rIns="0" bIns="0"/>
          <a:lstStyle/>
          <a:p>
            <a:endParaRPr/>
          </a:p>
        </p:txBody>
      </p:sp>
      <p:sp>
        <p:nvSpPr>
          <p:cNvPr id="55" name="PlaceHolder 3"/>
          <p:cNvSpPr>
            <a:spLocks noGrp="1"/>
          </p:cNvSpPr>
          <p:nvPr>
            <p:ph type="body"/>
          </p:nvPr>
        </p:nvSpPr>
        <p:spPr>
          <a:xfrm>
            <a:off x="5152680" y="1768680"/>
            <a:ext cx="4426920" cy="438408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504000" y="301320"/>
            <a:ext cx="9072000" cy="585072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59"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60" name="PlaceHolder 3"/>
          <p:cNvSpPr>
            <a:spLocks noGrp="1"/>
          </p:cNvSpPr>
          <p:nvPr>
            <p:ph type="body"/>
          </p:nvPr>
        </p:nvSpPr>
        <p:spPr>
          <a:xfrm>
            <a:off x="504000" y="4058640"/>
            <a:ext cx="4426920" cy="2090880"/>
          </a:xfrm>
          <a:prstGeom prst="rect">
            <a:avLst/>
          </a:prstGeom>
        </p:spPr>
        <p:txBody>
          <a:bodyPr lIns="0" tIns="0" rIns="0" bIns="0"/>
          <a:lstStyle/>
          <a:p>
            <a:endParaRPr/>
          </a:p>
        </p:txBody>
      </p:sp>
      <p:sp>
        <p:nvSpPr>
          <p:cNvPr id="61" name="PlaceHolder 4"/>
          <p:cNvSpPr>
            <a:spLocks noGrp="1"/>
          </p:cNvSpPr>
          <p:nvPr>
            <p:ph type="body"/>
          </p:nvPr>
        </p:nvSpPr>
        <p:spPr>
          <a:xfrm>
            <a:off x="5152680" y="1768680"/>
            <a:ext cx="4426920" cy="438408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7" name="PlaceHolder 2"/>
          <p:cNvSpPr>
            <a:spLocks noGrp="1"/>
          </p:cNvSpPr>
          <p:nvPr>
            <p:ph type="subTitle"/>
          </p:nvPr>
        </p:nvSpPr>
        <p:spPr>
          <a:xfrm>
            <a:off x="504000" y="1768680"/>
            <a:ext cx="9072000" cy="438444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63" name="PlaceHolder 2"/>
          <p:cNvSpPr>
            <a:spLocks noGrp="1"/>
          </p:cNvSpPr>
          <p:nvPr>
            <p:ph type="body"/>
          </p:nvPr>
        </p:nvSpPr>
        <p:spPr>
          <a:xfrm>
            <a:off x="504000" y="1768680"/>
            <a:ext cx="4426920" cy="4384080"/>
          </a:xfrm>
          <a:prstGeom prst="rect">
            <a:avLst/>
          </a:prstGeom>
        </p:spPr>
        <p:txBody>
          <a:bodyPr lIns="0" tIns="0" rIns="0" bIns="0"/>
          <a:lstStyle/>
          <a:p>
            <a:endParaRPr/>
          </a:p>
        </p:txBody>
      </p:sp>
      <p:sp>
        <p:nvSpPr>
          <p:cNvPr id="64"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65" name="PlaceHolder 4"/>
          <p:cNvSpPr>
            <a:spLocks noGrp="1"/>
          </p:cNvSpPr>
          <p:nvPr>
            <p:ph type="body"/>
          </p:nvPr>
        </p:nvSpPr>
        <p:spPr>
          <a:xfrm>
            <a:off x="5152680" y="4058640"/>
            <a:ext cx="4426920" cy="209088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67"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68"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69" name="PlaceHolder 4"/>
          <p:cNvSpPr>
            <a:spLocks noGrp="1"/>
          </p:cNvSpPr>
          <p:nvPr>
            <p:ph type="body"/>
          </p:nvPr>
        </p:nvSpPr>
        <p:spPr>
          <a:xfrm>
            <a:off x="504000" y="4058640"/>
            <a:ext cx="9072000" cy="209088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71" name="PlaceHolder 2"/>
          <p:cNvSpPr>
            <a:spLocks noGrp="1"/>
          </p:cNvSpPr>
          <p:nvPr>
            <p:ph type="body"/>
          </p:nvPr>
        </p:nvSpPr>
        <p:spPr>
          <a:xfrm>
            <a:off x="504000" y="1768680"/>
            <a:ext cx="9072000" cy="2090880"/>
          </a:xfrm>
          <a:prstGeom prst="rect">
            <a:avLst/>
          </a:prstGeom>
        </p:spPr>
        <p:txBody>
          <a:bodyPr lIns="0" tIns="0" rIns="0" bIns="0"/>
          <a:lstStyle/>
          <a:p>
            <a:endParaRPr/>
          </a:p>
        </p:txBody>
      </p:sp>
      <p:sp>
        <p:nvSpPr>
          <p:cNvPr id="72" name="PlaceHolder 3"/>
          <p:cNvSpPr>
            <a:spLocks noGrp="1"/>
          </p:cNvSpPr>
          <p:nvPr>
            <p:ph type="body"/>
          </p:nvPr>
        </p:nvSpPr>
        <p:spPr>
          <a:xfrm>
            <a:off x="504000" y="4058640"/>
            <a:ext cx="9072000" cy="209088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74"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75"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76" name="PlaceHolder 4"/>
          <p:cNvSpPr>
            <a:spLocks noGrp="1"/>
          </p:cNvSpPr>
          <p:nvPr>
            <p:ph type="body"/>
          </p:nvPr>
        </p:nvSpPr>
        <p:spPr>
          <a:xfrm>
            <a:off x="5152680" y="4058640"/>
            <a:ext cx="4426920" cy="2090880"/>
          </a:xfrm>
          <a:prstGeom prst="rect">
            <a:avLst/>
          </a:prstGeom>
        </p:spPr>
        <p:txBody>
          <a:bodyPr lIns="0" tIns="0" rIns="0" bIns="0"/>
          <a:lstStyle/>
          <a:p>
            <a:endParaRPr/>
          </a:p>
        </p:txBody>
      </p:sp>
      <p:sp>
        <p:nvSpPr>
          <p:cNvPr id="77" name="PlaceHolder 5"/>
          <p:cNvSpPr>
            <a:spLocks noGrp="1"/>
          </p:cNvSpPr>
          <p:nvPr>
            <p:ph type="body"/>
          </p:nvPr>
        </p:nvSpPr>
        <p:spPr>
          <a:xfrm>
            <a:off x="504000" y="4058640"/>
            <a:ext cx="4426920" cy="209088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79" name="PlaceHolder 2"/>
          <p:cNvSpPr>
            <a:spLocks noGrp="1"/>
          </p:cNvSpPr>
          <p:nvPr>
            <p:ph type="body"/>
          </p:nvPr>
        </p:nvSpPr>
        <p:spPr>
          <a:xfrm>
            <a:off x="504000" y="1768680"/>
            <a:ext cx="9072000" cy="4384080"/>
          </a:xfrm>
          <a:prstGeom prst="rect">
            <a:avLst/>
          </a:prstGeom>
        </p:spPr>
        <p:txBody>
          <a:bodyPr lIns="0" tIns="0" rIns="0" bIns="0"/>
          <a:lstStyle/>
          <a:p>
            <a:endParaRPr/>
          </a:p>
        </p:txBody>
      </p:sp>
      <p:sp>
        <p:nvSpPr>
          <p:cNvPr id="80" name="PlaceHolder 3"/>
          <p:cNvSpPr>
            <a:spLocks noGrp="1"/>
          </p:cNvSpPr>
          <p:nvPr>
            <p:ph type="body"/>
          </p:nvPr>
        </p:nvSpPr>
        <p:spPr>
          <a:xfrm>
            <a:off x="504000" y="1768680"/>
            <a:ext cx="9072000" cy="4384080"/>
          </a:xfrm>
          <a:prstGeom prst="rect">
            <a:avLst/>
          </a:prstGeom>
        </p:spPr>
        <p:txBody>
          <a:bodyPr lIns="0" tIns="0" rIns="0" bIns="0"/>
          <a:lstStyle/>
          <a:p>
            <a:endParaRPr/>
          </a:p>
        </p:txBody>
      </p:sp>
      <p:pic>
        <p:nvPicPr>
          <p:cNvPr id="81" name="Picture 80"/>
          <p:cNvPicPr/>
          <p:nvPr/>
        </p:nvPicPr>
        <p:blipFill>
          <a:blip r:embed="rId2"/>
          <a:stretch>
            <a:fillRect/>
          </a:stretch>
        </p:blipFill>
        <p:spPr>
          <a:xfrm>
            <a:off x="2292480" y="1768680"/>
            <a:ext cx="5494680" cy="4384080"/>
          </a:xfrm>
          <a:prstGeom prst="rect">
            <a:avLst/>
          </a:prstGeom>
          <a:ln>
            <a:noFill/>
          </a:ln>
        </p:spPr>
      </p:pic>
      <p:pic>
        <p:nvPicPr>
          <p:cNvPr id="82" name="Picture 81"/>
          <p:cNvPicPr/>
          <p:nvPr/>
        </p:nvPicPr>
        <p:blipFill>
          <a:blip r:embed="rId2"/>
          <a:stretch>
            <a:fillRect/>
          </a:stretch>
        </p:blipFill>
        <p:spPr>
          <a:xfrm>
            <a:off x="2292480" y="1768680"/>
            <a:ext cx="5494680" cy="43840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90" name="PlaceHolder 2"/>
          <p:cNvSpPr>
            <a:spLocks noGrp="1"/>
          </p:cNvSpPr>
          <p:nvPr>
            <p:ph type="subTitle"/>
          </p:nvPr>
        </p:nvSpPr>
        <p:spPr>
          <a:xfrm>
            <a:off x="504000" y="1768680"/>
            <a:ext cx="9072000" cy="4384440"/>
          </a:xfrm>
          <a:prstGeom prst="rect">
            <a:avLst/>
          </a:prstGeom>
        </p:spPr>
        <p:txBody>
          <a:bodyPr lIns="0" tIns="0" rIns="0" bIns="0" anchor="ctr"/>
          <a:lstStyle/>
          <a:p>
            <a:pPr algn="ct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92" name="PlaceHolder 2"/>
          <p:cNvSpPr>
            <a:spLocks noGrp="1"/>
          </p:cNvSpPr>
          <p:nvPr>
            <p:ph type="body"/>
          </p:nvPr>
        </p:nvSpPr>
        <p:spPr>
          <a:xfrm>
            <a:off x="504000" y="1768680"/>
            <a:ext cx="9072000" cy="4384080"/>
          </a:xfrm>
          <a:prstGeom prst="rect">
            <a:avLst/>
          </a:prstGeom>
        </p:spPr>
        <p:txBody>
          <a:bodyPr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94" name="PlaceHolder 2"/>
          <p:cNvSpPr>
            <a:spLocks noGrp="1"/>
          </p:cNvSpPr>
          <p:nvPr>
            <p:ph type="body"/>
          </p:nvPr>
        </p:nvSpPr>
        <p:spPr>
          <a:xfrm>
            <a:off x="504000" y="1768680"/>
            <a:ext cx="4426920" cy="4384080"/>
          </a:xfrm>
          <a:prstGeom prst="rect">
            <a:avLst/>
          </a:prstGeom>
        </p:spPr>
        <p:txBody>
          <a:bodyPr lIns="0" tIns="0" rIns="0" bIns="0"/>
          <a:lstStyle/>
          <a:p>
            <a:endParaRPr/>
          </a:p>
        </p:txBody>
      </p:sp>
      <p:sp>
        <p:nvSpPr>
          <p:cNvPr id="95" name="PlaceHolder 3"/>
          <p:cNvSpPr>
            <a:spLocks noGrp="1"/>
          </p:cNvSpPr>
          <p:nvPr>
            <p:ph type="body"/>
          </p:nvPr>
        </p:nvSpPr>
        <p:spPr>
          <a:xfrm>
            <a:off x="5152680" y="1768680"/>
            <a:ext cx="4426920" cy="4384080"/>
          </a:xfrm>
          <a:prstGeom prst="rect">
            <a:avLst/>
          </a:prstGeom>
        </p:spPr>
        <p:txBody>
          <a:bodyPr lIns="0" tIns="0" rIns="0" bIns="0"/>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9" name="PlaceHolder 2"/>
          <p:cNvSpPr>
            <a:spLocks noGrp="1"/>
          </p:cNvSpPr>
          <p:nvPr>
            <p:ph type="body"/>
          </p:nvPr>
        </p:nvSpPr>
        <p:spPr>
          <a:xfrm>
            <a:off x="504000" y="1768680"/>
            <a:ext cx="9072000" cy="4384080"/>
          </a:xfrm>
          <a:prstGeom prst="rect">
            <a:avLst/>
          </a:prstGeom>
        </p:spPr>
        <p:txBody>
          <a:bodyPr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504000" y="301320"/>
            <a:ext cx="9072000" cy="5850720"/>
          </a:xfrm>
          <a:prstGeom prst="rect">
            <a:avLst/>
          </a:prstGeom>
        </p:spPr>
        <p:txBody>
          <a:bodyPr lIns="0" tIns="0" rIns="0" bIns="0" anchor="ctr"/>
          <a:lstStyle/>
          <a:p>
            <a:pPr algn="ct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99"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100" name="PlaceHolder 3"/>
          <p:cNvSpPr>
            <a:spLocks noGrp="1"/>
          </p:cNvSpPr>
          <p:nvPr>
            <p:ph type="body"/>
          </p:nvPr>
        </p:nvSpPr>
        <p:spPr>
          <a:xfrm>
            <a:off x="504000" y="4058640"/>
            <a:ext cx="4426920" cy="2090880"/>
          </a:xfrm>
          <a:prstGeom prst="rect">
            <a:avLst/>
          </a:prstGeom>
        </p:spPr>
        <p:txBody>
          <a:bodyPr lIns="0" tIns="0" rIns="0" bIns="0"/>
          <a:lstStyle/>
          <a:p>
            <a:endParaRPr/>
          </a:p>
        </p:txBody>
      </p:sp>
      <p:sp>
        <p:nvSpPr>
          <p:cNvPr id="101" name="PlaceHolder 4"/>
          <p:cNvSpPr>
            <a:spLocks noGrp="1"/>
          </p:cNvSpPr>
          <p:nvPr>
            <p:ph type="body"/>
          </p:nvPr>
        </p:nvSpPr>
        <p:spPr>
          <a:xfrm>
            <a:off x="5152680" y="1768680"/>
            <a:ext cx="4426920" cy="4384080"/>
          </a:xfrm>
          <a:prstGeom prst="rect">
            <a:avLst/>
          </a:prstGeom>
        </p:spPr>
        <p:txBody>
          <a:bodyPr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103" name="PlaceHolder 2"/>
          <p:cNvSpPr>
            <a:spLocks noGrp="1"/>
          </p:cNvSpPr>
          <p:nvPr>
            <p:ph type="body"/>
          </p:nvPr>
        </p:nvSpPr>
        <p:spPr>
          <a:xfrm>
            <a:off x="504000" y="1768680"/>
            <a:ext cx="4426920" cy="4384080"/>
          </a:xfrm>
          <a:prstGeom prst="rect">
            <a:avLst/>
          </a:prstGeom>
        </p:spPr>
        <p:txBody>
          <a:bodyPr lIns="0" tIns="0" rIns="0" bIns="0"/>
          <a:lstStyle/>
          <a:p>
            <a:endParaRPr/>
          </a:p>
        </p:txBody>
      </p:sp>
      <p:sp>
        <p:nvSpPr>
          <p:cNvPr id="104"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105" name="PlaceHolder 4"/>
          <p:cNvSpPr>
            <a:spLocks noGrp="1"/>
          </p:cNvSpPr>
          <p:nvPr>
            <p:ph type="body"/>
          </p:nvPr>
        </p:nvSpPr>
        <p:spPr>
          <a:xfrm>
            <a:off x="5152680" y="4058640"/>
            <a:ext cx="4426920" cy="2090880"/>
          </a:xfrm>
          <a:prstGeom prst="rect">
            <a:avLst/>
          </a:prstGeom>
        </p:spPr>
        <p:txBody>
          <a:bodyPr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107"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108"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109" name="PlaceHolder 4"/>
          <p:cNvSpPr>
            <a:spLocks noGrp="1"/>
          </p:cNvSpPr>
          <p:nvPr>
            <p:ph type="body"/>
          </p:nvPr>
        </p:nvSpPr>
        <p:spPr>
          <a:xfrm>
            <a:off x="504000" y="4058640"/>
            <a:ext cx="9072000" cy="2090880"/>
          </a:xfrm>
          <a:prstGeom prst="rect">
            <a:avLst/>
          </a:prstGeom>
        </p:spPr>
        <p:txBody>
          <a:bodyPr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111" name="PlaceHolder 2"/>
          <p:cNvSpPr>
            <a:spLocks noGrp="1"/>
          </p:cNvSpPr>
          <p:nvPr>
            <p:ph type="body"/>
          </p:nvPr>
        </p:nvSpPr>
        <p:spPr>
          <a:xfrm>
            <a:off x="504000" y="1768680"/>
            <a:ext cx="9072000" cy="2090880"/>
          </a:xfrm>
          <a:prstGeom prst="rect">
            <a:avLst/>
          </a:prstGeom>
        </p:spPr>
        <p:txBody>
          <a:bodyPr lIns="0" tIns="0" rIns="0" bIns="0"/>
          <a:lstStyle/>
          <a:p>
            <a:endParaRPr/>
          </a:p>
        </p:txBody>
      </p:sp>
      <p:sp>
        <p:nvSpPr>
          <p:cNvPr id="112" name="PlaceHolder 3"/>
          <p:cNvSpPr>
            <a:spLocks noGrp="1"/>
          </p:cNvSpPr>
          <p:nvPr>
            <p:ph type="body"/>
          </p:nvPr>
        </p:nvSpPr>
        <p:spPr>
          <a:xfrm>
            <a:off x="504000" y="4058640"/>
            <a:ext cx="9072000" cy="2090880"/>
          </a:xfrm>
          <a:prstGeom prst="rect">
            <a:avLst/>
          </a:prstGeom>
        </p:spPr>
        <p:txBody>
          <a:bodyPr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114"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115"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116" name="PlaceHolder 4"/>
          <p:cNvSpPr>
            <a:spLocks noGrp="1"/>
          </p:cNvSpPr>
          <p:nvPr>
            <p:ph type="body"/>
          </p:nvPr>
        </p:nvSpPr>
        <p:spPr>
          <a:xfrm>
            <a:off x="5152680" y="4058640"/>
            <a:ext cx="4426920" cy="2090880"/>
          </a:xfrm>
          <a:prstGeom prst="rect">
            <a:avLst/>
          </a:prstGeom>
        </p:spPr>
        <p:txBody>
          <a:bodyPr lIns="0" tIns="0" rIns="0" bIns="0"/>
          <a:lstStyle/>
          <a:p>
            <a:endParaRPr/>
          </a:p>
        </p:txBody>
      </p:sp>
      <p:sp>
        <p:nvSpPr>
          <p:cNvPr id="117" name="PlaceHolder 5"/>
          <p:cNvSpPr>
            <a:spLocks noGrp="1"/>
          </p:cNvSpPr>
          <p:nvPr>
            <p:ph type="body"/>
          </p:nvPr>
        </p:nvSpPr>
        <p:spPr>
          <a:xfrm>
            <a:off x="504000" y="4058640"/>
            <a:ext cx="4426920" cy="2090880"/>
          </a:xfrm>
          <a:prstGeom prst="rect">
            <a:avLst/>
          </a:prstGeom>
        </p:spPr>
        <p:txBody>
          <a:bodyPr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119" name="PlaceHolder 2"/>
          <p:cNvSpPr>
            <a:spLocks noGrp="1"/>
          </p:cNvSpPr>
          <p:nvPr>
            <p:ph type="body"/>
          </p:nvPr>
        </p:nvSpPr>
        <p:spPr>
          <a:xfrm>
            <a:off x="504000" y="1768680"/>
            <a:ext cx="9072000" cy="4384080"/>
          </a:xfrm>
          <a:prstGeom prst="rect">
            <a:avLst/>
          </a:prstGeom>
        </p:spPr>
        <p:txBody>
          <a:bodyPr lIns="0" tIns="0" rIns="0" bIns="0"/>
          <a:lstStyle/>
          <a:p>
            <a:endParaRPr/>
          </a:p>
        </p:txBody>
      </p:sp>
      <p:sp>
        <p:nvSpPr>
          <p:cNvPr id="120" name="PlaceHolder 3"/>
          <p:cNvSpPr>
            <a:spLocks noGrp="1"/>
          </p:cNvSpPr>
          <p:nvPr>
            <p:ph type="body"/>
          </p:nvPr>
        </p:nvSpPr>
        <p:spPr>
          <a:xfrm>
            <a:off x="504000" y="1768680"/>
            <a:ext cx="9072000" cy="4384080"/>
          </a:xfrm>
          <a:prstGeom prst="rect">
            <a:avLst/>
          </a:prstGeom>
        </p:spPr>
        <p:txBody>
          <a:bodyPr lIns="0" tIns="0" rIns="0" bIns="0"/>
          <a:lstStyle/>
          <a:p>
            <a:endParaRPr/>
          </a:p>
        </p:txBody>
      </p:sp>
      <p:pic>
        <p:nvPicPr>
          <p:cNvPr id="121" name="Picture 120"/>
          <p:cNvPicPr/>
          <p:nvPr/>
        </p:nvPicPr>
        <p:blipFill>
          <a:blip r:embed="rId2"/>
          <a:stretch>
            <a:fillRect/>
          </a:stretch>
        </p:blipFill>
        <p:spPr>
          <a:xfrm>
            <a:off x="2292480" y="1768680"/>
            <a:ext cx="5494680" cy="4384080"/>
          </a:xfrm>
          <a:prstGeom prst="rect">
            <a:avLst/>
          </a:prstGeom>
          <a:ln>
            <a:noFill/>
          </a:ln>
        </p:spPr>
      </p:pic>
      <p:pic>
        <p:nvPicPr>
          <p:cNvPr id="122" name="Picture 121"/>
          <p:cNvPicPr/>
          <p:nvPr/>
        </p:nvPicPr>
        <p:blipFill>
          <a:blip r:embed="rId2"/>
          <a:stretch>
            <a:fillRect/>
          </a:stretch>
        </p:blipFill>
        <p:spPr>
          <a:xfrm>
            <a:off x="2292480" y="1768680"/>
            <a:ext cx="5494680" cy="438408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11" name="PlaceHolder 2"/>
          <p:cNvSpPr>
            <a:spLocks noGrp="1"/>
          </p:cNvSpPr>
          <p:nvPr>
            <p:ph type="body"/>
          </p:nvPr>
        </p:nvSpPr>
        <p:spPr>
          <a:xfrm>
            <a:off x="504000" y="1768680"/>
            <a:ext cx="4426920" cy="4384080"/>
          </a:xfrm>
          <a:prstGeom prst="rect">
            <a:avLst/>
          </a:prstGeom>
        </p:spPr>
        <p:txBody>
          <a:bodyPr lIns="0" tIns="0" rIns="0" bIns="0"/>
          <a:lstStyle/>
          <a:p>
            <a:endParaRPr/>
          </a:p>
        </p:txBody>
      </p:sp>
      <p:sp>
        <p:nvSpPr>
          <p:cNvPr id="12" name="PlaceHolder 3"/>
          <p:cNvSpPr>
            <a:spLocks noGrp="1"/>
          </p:cNvSpPr>
          <p:nvPr>
            <p:ph type="body"/>
          </p:nvPr>
        </p:nvSpPr>
        <p:spPr>
          <a:xfrm>
            <a:off x="5152680" y="1768680"/>
            <a:ext cx="4426920" cy="438408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301320"/>
            <a:ext cx="9072000" cy="585072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16"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17" name="PlaceHolder 3"/>
          <p:cNvSpPr>
            <a:spLocks noGrp="1"/>
          </p:cNvSpPr>
          <p:nvPr>
            <p:ph type="body"/>
          </p:nvPr>
        </p:nvSpPr>
        <p:spPr>
          <a:xfrm>
            <a:off x="504000" y="4058640"/>
            <a:ext cx="4426920" cy="2090880"/>
          </a:xfrm>
          <a:prstGeom prst="rect">
            <a:avLst/>
          </a:prstGeom>
        </p:spPr>
        <p:txBody>
          <a:bodyPr lIns="0" tIns="0" rIns="0" bIns="0"/>
          <a:lstStyle/>
          <a:p>
            <a:endParaRPr/>
          </a:p>
        </p:txBody>
      </p:sp>
      <p:sp>
        <p:nvSpPr>
          <p:cNvPr id="18" name="PlaceHolder 4"/>
          <p:cNvSpPr>
            <a:spLocks noGrp="1"/>
          </p:cNvSpPr>
          <p:nvPr>
            <p:ph type="body"/>
          </p:nvPr>
        </p:nvSpPr>
        <p:spPr>
          <a:xfrm>
            <a:off x="5152680" y="1768680"/>
            <a:ext cx="4426920" cy="438408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20" name="PlaceHolder 2"/>
          <p:cNvSpPr>
            <a:spLocks noGrp="1"/>
          </p:cNvSpPr>
          <p:nvPr>
            <p:ph type="body"/>
          </p:nvPr>
        </p:nvSpPr>
        <p:spPr>
          <a:xfrm>
            <a:off x="504000" y="1768680"/>
            <a:ext cx="4426920" cy="4384080"/>
          </a:xfrm>
          <a:prstGeom prst="rect">
            <a:avLst/>
          </a:prstGeom>
        </p:spPr>
        <p:txBody>
          <a:bodyPr lIns="0" tIns="0" rIns="0" bIns="0"/>
          <a:lstStyle/>
          <a:p>
            <a:endParaRPr/>
          </a:p>
        </p:txBody>
      </p:sp>
      <p:sp>
        <p:nvSpPr>
          <p:cNvPr id="21"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22" name="PlaceHolder 4"/>
          <p:cNvSpPr>
            <a:spLocks noGrp="1"/>
          </p:cNvSpPr>
          <p:nvPr>
            <p:ph type="body"/>
          </p:nvPr>
        </p:nvSpPr>
        <p:spPr>
          <a:xfrm>
            <a:off x="5152680" y="4058640"/>
            <a:ext cx="4426920" cy="209088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24"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25"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26" name="PlaceHolder 4"/>
          <p:cNvSpPr>
            <a:spLocks noGrp="1"/>
          </p:cNvSpPr>
          <p:nvPr>
            <p:ph type="body"/>
          </p:nvPr>
        </p:nvSpPr>
        <p:spPr>
          <a:xfrm>
            <a:off x="504000" y="4058640"/>
            <a:ext cx="9072000" cy="209088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CustomShape 1"/>
          <p:cNvSpPr/>
          <p:nvPr/>
        </p:nvSpPr>
        <p:spPr>
          <a:xfrm>
            <a:off x="0" y="6971760"/>
            <a:ext cx="9705240" cy="503280"/>
          </a:xfrm>
          <a:prstGeom prst="rect">
            <a:avLst/>
          </a:prstGeom>
          <a:solidFill>
            <a:srgbClr val="FFFFFF"/>
          </a:solidFill>
          <a:ln w="25560">
            <a:noFill/>
          </a:ln>
        </p:spPr>
      </p:sp>
      <p:sp>
        <p:nvSpPr>
          <p:cNvPr id="7" name="CustomShape 2"/>
          <p:cNvSpPr/>
          <p:nvPr/>
        </p:nvSpPr>
        <p:spPr>
          <a:xfrm>
            <a:off x="46080" y="6971760"/>
            <a:ext cx="9634680" cy="503280"/>
          </a:xfrm>
          <a:prstGeom prst="rect">
            <a:avLst/>
          </a:prstGeom>
          <a:solidFill>
            <a:srgbClr val="FFFFFF"/>
          </a:solidFill>
          <a:ln w="25560">
            <a:noFill/>
          </a:ln>
        </p:spPr>
      </p:sp>
      <p:sp>
        <p:nvSpPr>
          <p:cNvPr id="2" name="CustomShape 3"/>
          <p:cNvSpPr/>
          <p:nvPr/>
        </p:nvSpPr>
        <p:spPr>
          <a:xfrm>
            <a:off x="0" y="6918120"/>
            <a:ext cx="9729720" cy="570600"/>
          </a:xfrm>
          <a:prstGeom prst="rect">
            <a:avLst/>
          </a:prstGeom>
          <a:solidFill>
            <a:srgbClr val="FFFFFF"/>
          </a:solidFill>
          <a:ln w="9360">
            <a:solidFill>
              <a:srgbClr val="AAAAAA"/>
            </a:solidFill>
            <a:round/>
          </a:ln>
        </p:spPr>
      </p:sp>
      <p:pic>
        <p:nvPicPr>
          <p:cNvPr id="3" name="Picture 27"/>
          <p:cNvPicPr/>
          <p:nvPr/>
        </p:nvPicPr>
        <p:blipFill>
          <a:blip r:embed="rId14"/>
          <a:stretch>
            <a:fillRect/>
          </a:stretch>
        </p:blipFill>
        <p:spPr>
          <a:xfrm>
            <a:off x="7894440" y="7063920"/>
            <a:ext cx="1721520" cy="283320"/>
          </a:xfrm>
          <a:prstGeom prst="rect">
            <a:avLst/>
          </a:prstGeom>
          <a:ln w="9360">
            <a:noFill/>
          </a:ln>
        </p:spPr>
      </p:pic>
      <p:sp>
        <p:nvSpPr>
          <p:cNvPr id="4" name="PlaceHolder 4"/>
          <p:cNvSpPr>
            <a:spLocks noGrp="1"/>
          </p:cNvSpPr>
          <p:nvPr>
            <p:ph type="title"/>
          </p:nvPr>
        </p:nvSpPr>
        <p:spPr>
          <a:xfrm>
            <a:off x="504000" y="301320"/>
            <a:ext cx="9072000" cy="1261800"/>
          </a:xfrm>
          <a:prstGeom prst="rect">
            <a:avLst/>
          </a:prstGeom>
        </p:spPr>
        <p:txBody>
          <a:bodyPr lIns="0" tIns="0" rIns="0" bIns="0" anchor="ctr"/>
          <a:lstStyle/>
          <a:p>
            <a:pPr algn="ctr"/>
            <a:r>
              <a:rPr lang="en-US" sz="4400">
                <a:latin typeface="Arial"/>
              </a:rPr>
              <a:t>Click to edit the title text format</a:t>
            </a:r>
            <a:endParaRPr/>
          </a:p>
        </p:txBody>
      </p:sp>
      <p:sp>
        <p:nvSpPr>
          <p:cNvPr id="5" name="PlaceHolder 5"/>
          <p:cNvSpPr>
            <a:spLocks noGrp="1"/>
          </p:cNvSpPr>
          <p:nvPr>
            <p:ph type="body"/>
          </p:nvPr>
        </p:nvSpPr>
        <p:spPr>
          <a:xfrm>
            <a:off x="504000" y="1768680"/>
            <a:ext cx="9072000" cy="4384080"/>
          </a:xfrm>
          <a:prstGeom prst="rect">
            <a:avLst/>
          </a:prstGeom>
        </p:spPr>
        <p:txBody>
          <a:bodyPr lIns="0" tIns="0" rIns="0" bIns="0"/>
          <a:lstStyle/>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CustomShape 1"/>
          <p:cNvSpPr/>
          <p:nvPr/>
        </p:nvSpPr>
        <p:spPr>
          <a:xfrm>
            <a:off x="0" y="6971760"/>
            <a:ext cx="9705240" cy="503280"/>
          </a:xfrm>
          <a:prstGeom prst="rect">
            <a:avLst/>
          </a:prstGeom>
          <a:solidFill>
            <a:srgbClr val="FFFFFF"/>
          </a:solidFill>
          <a:ln w="25560">
            <a:noFill/>
          </a:ln>
        </p:spPr>
      </p:sp>
      <p:sp>
        <p:nvSpPr>
          <p:cNvPr id="41" name="CustomShape 2"/>
          <p:cNvSpPr/>
          <p:nvPr/>
        </p:nvSpPr>
        <p:spPr>
          <a:xfrm>
            <a:off x="46080" y="6971760"/>
            <a:ext cx="9634680" cy="503280"/>
          </a:xfrm>
          <a:prstGeom prst="rect">
            <a:avLst/>
          </a:prstGeom>
          <a:solidFill>
            <a:srgbClr val="FFFFFF"/>
          </a:solidFill>
          <a:ln w="25560">
            <a:noFill/>
          </a:ln>
        </p:spPr>
      </p:sp>
      <p:sp>
        <p:nvSpPr>
          <p:cNvPr id="42" name="CustomShape 3"/>
          <p:cNvSpPr/>
          <p:nvPr/>
        </p:nvSpPr>
        <p:spPr>
          <a:xfrm>
            <a:off x="0" y="6918120"/>
            <a:ext cx="9729720" cy="570600"/>
          </a:xfrm>
          <a:prstGeom prst="rect">
            <a:avLst/>
          </a:prstGeom>
          <a:solidFill>
            <a:srgbClr val="FFFFFF"/>
          </a:solidFill>
          <a:ln w="9360">
            <a:solidFill>
              <a:srgbClr val="AAAAAA"/>
            </a:solidFill>
            <a:round/>
          </a:ln>
        </p:spPr>
      </p:sp>
      <p:pic>
        <p:nvPicPr>
          <p:cNvPr id="43" name="Picture 27"/>
          <p:cNvPicPr/>
          <p:nvPr/>
        </p:nvPicPr>
        <p:blipFill>
          <a:blip r:embed="rId14"/>
          <a:stretch>
            <a:fillRect/>
          </a:stretch>
        </p:blipFill>
        <p:spPr>
          <a:xfrm>
            <a:off x="7894440" y="7063920"/>
            <a:ext cx="1721520" cy="283320"/>
          </a:xfrm>
          <a:prstGeom prst="rect">
            <a:avLst/>
          </a:prstGeom>
          <a:ln w="9360">
            <a:noFill/>
          </a:ln>
        </p:spPr>
      </p:pic>
      <p:pic>
        <p:nvPicPr>
          <p:cNvPr id="44" name="Picture 18"/>
          <p:cNvPicPr/>
          <p:nvPr/>
        </p:nvPicPr>
        <p:blipFill>
          <a:blip r:embed="rId15"/>
          <a:stretch>
            <a:fillRect/>
          </a:stretch>
        </p:blipFill>
        <p:spPr>
          <a:xfrm>
            <a:off x="0" y="0"/>
            <a:ext cx="10080000" cy="7558920"/>
          </a:xfrm>
          <a:prstGeom prst="rect">
            <a:avLst/>
          </a:prstGeom>
          <a:ln>
            <a:noFill/>
          </a:ln>
        </p:spPr>
      </p:pic>
      <p:sp>
        <p:nvSpPr>
          <p:cNvPr id="45" name="CustomShape 4"/>
          <p:cNvSpPr/>
          <p:nvPr/>
        </p:nvSpPr>
        <p:spPr>
          <a:xfrm>
            <a:off x="0" y="6918120"/>
            <a:ext cx="9729720" cy="570600"/>
          </a:xfrm>
          <a:prstGeom prst="rect">
            <a:avLst/>
          </a:prstGeom>
          <a:solidFill>
            <a:srgbClr val="FFFFFF"/>
          </a:solidFill>
          <a:ln w="9360">
            <a:solidFill>
              <a:srgbClr val="AAAAAA"/>
            </a:solidFill>
            <a:round/>
          </a:ln>
        </p:spPr>
      </p:sp>
      <p:pic>
        <p:nvPicPr>
          <p:cNvPr id="46" name="Picture 27"/>
          <p:cNvPicPr/>
          <p:nvPr/>
        </p:nvPicPr>
        <p:blipFill>
          <a:blip r:embed="rId14"/>
          <a:stretch>
            <a:fillRect/>
          </a:stretch>
        </p:blipFill>
        <p:spPr>
          <a:xfrm>
            <a:off x="7894440" y="7063920"/>
            <a:ext cx="1721520" cy="283320"/>
          </a:xfrm>
          <a:prstGeom prst="rect">
            <a:avLst/>
          </a:prstGeom>
          <a:ln w="9360">
            <a:noFill/>
          </a:ln>
        </p:spPr>
      </p:pic>
      <p:sp>
        <p:nvSpPr>
          <p:cNvPr id="47" name="PlaceHolder 5"/>
          <p:cNvSpPr>
            <a:spLocks noGrp="1"/>
          </p:cNvSpPr>
          <p:nvPr>
            <p:ph type="title"/>
          </p:nvPr>
        </p:nvSpPr>
        <p:spPr>
          <a:xfrm>
            <a:off x="255600" y="157680"/>
            <a:ext cx="9324000" cy="897480"/>
          </a:xfrm>
          <a:prstGeom prst="rect">
            <a:avLst/>
          </a:prstGeom>
        </p:spPr>
        <p:txBody>
          <a:bodyPr lIns="0" tIns="0" rIns="0" bIns="0" anchor="ctr"/>
          <a:lstStyle/>
          <a:p>
            <a:r>
              <a:rPr lang="en-US">
                <a:latin typeface="Arial"/>
              </a:rPr>
              <a:t>Click to edit the title text format</a:t>
            </a:r>
            <a:endParaRPr/>
          </a:p>
        </p:txBody>
      </p:sp>
      <p:sp>
        <p:nvSpPr>
          <p:cNvPr id="48" name="PlaceHolder 6"/>
          <p:cNvSpPr>
            <a:spLocks noGrp="1"/>
          </p:cNvSpPr>
          <p:nvPr>
            <p:ph type="body"/>
          </p:nvPr>
        </p:nvSpPr>
        <p:spPr>
          <a:xfrm>
            <a:off x="504000" y="1768680"/>
            <a:ext cx="9072000" cy="4384080"/>
          </a:xfrm>
          <a:prstGeom prst="rect">
            <a:avLst/>
          </a:prstGeom>
        </p:spPr>
        <p:txBody>
          <a:bodyPr lIns="0" tIns="0" rIns="0" bIns="0"/>
          <a:lstStyle/>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 name="CustomShape 1"/>
          <p:cNvSpPr/>
          <p:nvPr/>
        </p:nvSpPr>
        <p:spPr>
          <a:xfrm>
            <a:off x="0" y="6971760"/>
            <a:ext cx="9705240" cy="503280"/>
          </a:xfrm>
          <a:prstGeom prst="rect">
            <a:avLst/>
          </a:prstGeom>
          <a:solidFill>
            <a:srgbClr val="FFFFFF"/>
          </a:solidFill>
          <a:ln w="25560">
            <a:noFill/>
          </a:ln>
        </p:spPr>
      </p:sp>
      <p:sp>
        <p:nvSpPr>
          <p:cNvPr id="84" name="CustomShape 2"/>
          <p:cNvSpPr/>
          <p:nvPr/>
        </p:nvSpPr>
        <p:spPr>
          <a:xfrm>
            <a:off x="46080" y="6971760"/>
            <a:ext cx="9634680" cy="503280"/>
          </a:xfrm>
          <a:prstGeom prst="rect">
            <a:avLst/>
          </a:prstGeom>
          <a:solidFill>
            <a:srgbClr val="FFFFFF"/>
          </a:solidFill>
          <a:ln w="25560">
            <a:noFill/>
          </a:ln>
        </p:spPr>
      </p:sp>
      <p:sp>
        <p:nvSpPr>
          <p:cNvPr id="85" name="CustomShape 3"/>
          <p:cNvSpPr/>
          <p:nvPr/>
        </p:nvSpPr>
        <p:spPr>
          <a:xfrm>
            <a:off x="0" y="6918120"/>
            <a:ext cx="9729720" cy="570600"/>
          </a:xfrm>
          <a:prstGeom prst="rect">
            <a:avLst/>
          </a:prstGeom>
          <a:solidFill>
            <a:srgbClr val="FFFFFF"/>
          </a:solidFill>
          <a:ln w="9360">
            <a:solidFill>
              <a:srgbClr val="AAAAAA"/>
            </a:solidFill>
            <a:round/>
          </a:ln>
        </p:spPr>
      </p:sp>
      <p:pic>
        <p:nvPicPr>
          <p:cNvPr id="86" name="Picture 27"/>
          <p:cNvPicPr/>
          <p:nvPr/>
        </p:nvPicPr>
        <p:blipFill>
          <a:blip r:embed="rId14"/>
          <a:stretch>
            <a:fillRect/>
          </a:stretch>
        </p:blipFill>
        <p:spPr>
          <a:xfrm>
            <a:off x="7894440" y="7063920"/>
            <a:ext cx="1721520" cy="283320"/>
          </a:xfrm>
          <a:prstGeom prst="rect">
            <a:avLst/>
          </a:prstGeom>
          <a:ln w="9360">
            <a:noFill/>
          </a:ln>
        </p:spPr>
      </p:pic>
      <p:sp>
        <p:nvSpPr>
          <p:cNvPr id="87" name="PlaceHolder 4"/>
          <p:cNvSpPr>
            <a:spLocks noGrp="1"/>
          </p:cNvSpPr>
          <p:nvPr>
            <p:ph type="title"/>
          </p:nvPr>
        </p:nvSpPr>
        <p:spPr>
          <a:xfrm>
            <a:off x="504000" y="301320"/>
            <a:ext cx="9072000" cy="1261800"/>
          </a:xfrm>
          <a:prstGeom prst="rect">
            <a:avLst/>
          </a:prstGeom>
        </p:spPr>
        <p:txBody>
          <a:bodyPr lIns="0" tIns="0" rIns="0" bIns="0" anchor="ctr"/>
          <a:lstStyle/>
          <a:p>
            <a:pPr algn="ctr"/>
            <a:r>
              <a:rPr lang="en-US" sz="4400">
                <a:latin typeface="Arial"/>
              </a:rPr>
              <a:t>Click to edit the title text format</a:t>
            </a:r>
            <a:endParaRPr/>
          </a:p>
        </p:txBody>
      </p:sp>
      <p:sp>
        <p:nvSpPr>
          <p:cNvPr id="88" name="PlaceHolder 5"/>
          <p:cNvSpPr>
            <a:spLocks noGrp="1"/>
          </p:cNvSpPr>
          <p:nvPr>
            <p:ph type="body"/>
          </p:nvPr>
        </p:nvSpPr>
        <p:spPr>
          <a:xfrm>
            <a:off x="504000" y="1768680"/>
            <a:ext cx="9072000" cy="4384080"/>
          </a:xfrm>
          <a:prstGeom prst="rect">
            <a:avLst/>
          </a:prstGeom>
        </p:spPr>
        <p:txBody>
          <a:bodyPr lIns="0" tIns="0" rIns="0" bIns="0"/>
          <a:lstStyle/>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1"/>
          <p:cNvSpPr/>
          <p:nvPr/>
        </p:nvSpPr>
        <p:spPr>
          <a:xfrm>
            <a:off x="504000" y="301320"/>
            <a:ext cx="9070920" cy="1261440"/>
          </a:xfrm>
          <a:prstGeom prst="rect">
            <a:avLst/>
          </a:prstGeom>
          <a:noFill/>
          <a:ln>
            <a:noFill/>
          </a:ln>
        </p:spPr>
        <p:txBody>
          <a:bodyPr lIns="0" tIns="0" rIns="0" bIns="0" anchor="ctr"/>
          <a:lstStyle/>
          <a:p>
            <a:pPr algn="ctr">
              <a:lnSpc>
                <a:spcPct val="100000"/>
              </a:lnSpc>
            </a:pPr>
            <a:r>
              <a:rPr lang="en-US" sz="4400">
                <a:solidFill>
                  <a:srgbClr val="DE0000"/>
                </a:solidFill>
                <a:latin typeface="Arial"/>
              </a:rPr>
              <a:t>P</a:t>
            </a:r>
            <a:r>
              <a:rPr lang="en-US" sz="4400">
                <a:solidFill>
                  <a:srgbClr val="000000"/>
                </a:solidFill>
                <a:latin typeface="Arial"/>
              </a:rPr>
              <a:t>re-Workshop </a:t>
            </a:r>
            <a:r>
              <a:rPr lang="en-US" sz="4400">
                <a:solidFill>
                  <a:srgbClr val="DE0000"/>
                </a:solidFill>
                <a:latin typeface="Arial"/>
              </a:rPr>
              <a:t>S</a:t>
            </a:r>
            <a:r>
              <a:rPr lang="en-US" sz="4400">
                <a:solidFill>
                  <a:srgbClr val="000000"/>
                </a:solidFill>
                <a:latin typeface="Arial"/>
              </a:rPr>
              <a:t>etup</a:t>
            </a:r>
            <a:endParaRPr/>
          </a:p>
        </p:txBody>
      </p:sp>
      <p:sp>
        <p:nvSpPr>
          <p:cNvPr id="124" name="CustomShape 2"/>
          <p:cNvSpPr/>
          <p:nvPr/>
        </p:nvSpPr>
        <p:spPr>
          <a:xfrm>
            <a:off x="367560" y="1375920"/>
            <a:ext cx="9334440" cy="5451120"/>
          </a:xfrm>
          <a:prstGeom prst="rect">
            <a:avLst/>
          </a:prstGeom>
          <a:noFill/>
          <a:ln>
            <a:noFill/>
          </a:ln>
        </p:spPr>
        <p:txBody>
          <a:bodyPr lIns="93960" tIns="46800" rIns="93960" bIns="46800"/>
          <a:lstStyle/>
          <a:p>
            <a:pPr>
              <a:lnSpc>
                <a:spcPct val="100000"/>
              </a:lnSpc>
            </a:pPr>
            <a:r>
              <a:rPr lang="en-US" sz="2000" dirty="0">
                <a:solidFill>
                  <a:srgbClr val="000000"/>
                </a:solidFill>
                <a:latin typeface="Arial"/>
              </a:rPr>
              <a:t>Power On </a:t>
            </a:r>
            <a:r>
              <a:rPr lang="en-US" sz="2000" dirty="0" err="1">
                <a:solidFill>
                  <a:srgbClr val="000000"/>
                </a:solidFill>
                <a:latin typeface="Arial"/>
              </a:rPr>
              <a:t>Beaglebone</a:t>
            </a:r>
            <a:r>
              <a:rPr lang="en-US" sz="2000" dirty="0">
                <a:solidFill>
                  <a:srgbClr val="000000"/>
                </a:solidFill>
                <a:latin typeface="Arial"/>
              </a:rPr>
              <a:t> Black Wireless</a:t>
            </a:r>
            <a:endParaRPr dirty="0"/>
          </a:p>
          <a:p>
            <a:pPr marL="342900" indent="-342900">
              <a:lnSpc>
                <a:spcPct val="100000"/>
              </a:lnSpc>
              <a:buSzPct val="111000"/>
              <a:buFont typeface="Arial" panose="020B0604020202020204" pitchFamily="34" charset="0"/>
              <a:buChar char="•"/>
            </a:pPr>
            <a:r>
              <a:rPr lang="en-US" sz="2000" dirty="0">
                <a:solidFill>
                  <a:srgbClr val="000000"/>
                </a:solidFill>
                <a:latin typeface="Arial"/>
              </a:rPr>
              <a:t>Connect USB cable to board</a:t>
            </a:r>
            <a:endParaRPr dirty="0"/>
          </a:p>
          <a:p>
            <a:pPr marL="342900" indent="-342900">
              <a:lnSpc>
                <a:spcPct val="100000"/>
              </a:lnSpc>
              <a:buSzPct val="111000"/>
              <a:buFont typeface="Arial" panose="020B0604020202020204" pitchFamily="34" charset="0"/>
              <a:buChar char="•"/>
            </a:pPr>
            <a:r>
              <a:rPr lang="en-US" sz="2000" dirty="0">
                <a:solidFill>
                  <a:srgbClr val="000000"/>
                </a:solidFill>
                <a:latin typeface="Arial"/>
              </a:rPr>
              <a:t>Connect other end of USB cable to PC</a:t>
            </a:r>
            <a:endParaRPr dirty="0"/>
          </a:p>
          <a:p>
            <a:pPr>
              <a:lnSpc>
                <a:spcPct val="100000"/>
              </a:lnSpc>
            </a:pPr>
            <a:endParaRPr dirty="0"/>
          </a:p>
          <a:p>
            <a:pPr>
              <a:lnSpc>
                <a:spcPct val="100000"/>
              </a:lnSpc>
            </a:pPr>
            <a:r>
              <a:rPr lang="en-US" sz="2000" dirty="0">
                <a:solidFill>
                  <a:srgbClr val="000000"/>
                </a:solidFill>
                <a:latin typeface="Arial"/>
              </a:rPr>
              <a:t>Download Presentation, files and Read Python Tutorial</a:t>
            </a:r>
            <a:endParaRPr dirty="0"/>
          </a:p>
          <a:p>
            <a:pPr marL="342900" indent="-342900">
              <a:lnSpc>
                <a:spcPct val="100000"/>
              </a:lnSpc>
              <a:buSzPct val="111000"/>
              <a:buFont typeface="Arial" panose="020B0604020202020204" pitchFamily="34" charset="0"/>
              <a:buChar char="•"/>
            </a:pPr>
            <a:r>
              <a:rPr lang="en-US" sz="2000" dirty="0">
                <a:solidFill>
                  <a:srgbClr val="000000"/>
                </a:solidFill>
                <a:latin typeface="Arial"/>
              </a:rPr>
              <a:t>Go to </a:t>
            </a:r>
            <a:r>
              <a:rPr lang="en-US" sz="2000" u="sng" dirty="0">
                <a:solidFill>
                  <a:srgbClr val="DE0000"/>
                </a:solidFill>
                <a:latin typeface="Arial"/>
              </a:rPr>
              <a:t>https://goo.gl/p3Su87</a:t>
            </a:r>
            <a:endParaRPr dirty="0"/>
          </a:p>
          <a:p>
            <a:pPr marL="342900" indent="-342900">
              <a:lnSpc>
                <a:spcPct val="100000"/>
              </a:lnSpc>
              <a:buSzPct val="111000"/>
              <a:buFont typeface="Arial" panose="020B0604020202020204" pitchFamily="34" charset="0"/>
              <a:buChar char="•"/>
            </a:pPr>
            <a:r>
              <a:rPr lang="en-US" sz="2000" dirty="0">
                <a:solidFill>
                  <a:srgbClr val="000000"/>
                </a:solidFill>
                <a:latin typeface="Arial"/>
              </a:rPr>
              <a:t>Download presentation (</a:t>
            </a:r>
            <a:r>
              <a:rPr lang="en-US" sz="2000" dirty="0" err="1">
                <a:solidFill>
                  <a:srgbClr val="000000"/>
                </a:solidFill>
                <a:latin typeface="Arial"/>
              </a:rPr>
              <a:t>pptx</a:t>
            </a:r>
            <a:r>
              <a:rPr lang="en-US" sz="2000" dirty="0">
                <a:solidFill>
                  <a:srgbClr val="000000"/>
                </a:solidFill>
                <a:latin typeface="Arial"/>
              </a:rPr>
              <a:t>/pdf)</a:t>
            </a:r>
            <a:endParaRPr dirty="0"/>
          </a:p>
          <a:p>
            <a:pPr marL="342900" indent="-342900">
              <a:lnSpc>
                <a:spcPct val="100000"/>
              </a:lnSpc>
              <a:buSzPct val="111000"/>
              <a:buFont typeface="Arial" panose="020B0604020202020204" pitchFamily="34" charset="0"/>
              <a:buChar char="•"/>
            </a:pPr>
            <a:r>
              <a:rPr lang="en-US" sz="2000" dirty="0">
                <a:solidFill>
                  <a:srgbClr val="000000"/>
                </a:solidFill>
                <a:latin typeface="Arial"/>
              </a:rPr>
              <a:t>Download bopit.zip and extract bopit.zip</a:t>
            </a:r>
            <a:endParaRPr dirty="0"/>
          </a:p>
          <a:p>
            <a:pPr marL="342900" indent="-342900">
              <a:lnSpc>
                <a:spcPct val="100000"/>
              </a:lnSpc>
              <a:buSzPct val="111000"/>
              <a:buFont typeface="Arial" panose="020B0604020202020204" pitchFamily="34" charset="0"/>
              <a:buChar char="•"/>
            </a:pPr>
            <a:r>
              <a:rPr lang="en-US" sz="2000" dirty="0">
                <a:solidFill>
                  <a:srgbClr val="000000"/>
                </a:solidFill>
                <a:latin typeface="Arial"/>
              </a:rPr>
              <a:t>Read </a:t>
            </a:r>
            <a:r>
              <a:rPr lang="en-US" sz="2000" dirty="0" smtClean="0">
                <a:latin typeface="+mj-lt"/>
              </a:rPr>
              <a:t>the </a:t>
            </a:r>
            <a:r>
              <a:rPr lang="en-US" sz="2000" dirty="0" err="1" smtClean="0">
                <a:latin typeface="+mj-lt"/>
              </a:rPr>
              <a:t>the</a:t>
            </a:r>
            <a:r>
              <a:rPr lang="en-US" sz="2000" dirty="0" smtClean="0">
                <a:latin typeface="+mj-lt"/>
              </a:rPr>
              <a:t> 4 minute python pdf if you don’t know</a:t>
            </a:r>
          </a:p>
          <a:p>
            <a:pPr>
              <a:lnSpc>
                <a:spcPct val="100000"/>
              </a:lnSpc>
              <a:buSzPct val="111000"/>
            </a:pPr>
            <a:r>
              <a:rPr lang="en-US" sz="2000" dirty="0">
                <a:latin typeface="+mj-lt"/>
              </a:rPr>
              <a:t> </a:t>
            </a:r>
            <a:r>
              <a:rPr lang="en-US" sz="2000" dirty="0" smtClean="0">
                <a:latin typeface="+mj-lt"/>
              </a:rPr>
              <a:t>    </a:t>
            </a:r>
            <a:r>
              <a:rPr lang="en-US" sz="2000" dirty="0" smtClean="0">
                <a:latin typeface="+mj-lt"/>
              </a:rPr>
              <a:t>python</a:t>
            </a:r>
            <a:endParaRPr dirty="0" smtClean="0">
              <a:latin typeface="+mj-lt"/>
            </a:endParaRPr>
          </a:p>
          <a:p>
            <a:pPr>
              <a:lnSpc>
                <a:spcPct val="100000"/>
              </a:lnSpc>
            </a:pPr>
            <a:endParaRPr dirty="0" smtClean="0"/>
          </a:p>
          <a:p>
            <a:pPr>
              <a:lnSpc>
                <a:spcPct val="100000"/>
              </a:lnSpc>
            </a:pPr>
            <a:r>
              <a:rPr lang="en-US" sz="2000" dirty="0" smtClean="0">
                <a:solidFill>
                  <a:srgbClr val="000000"/>
                </a:solidFill>
                <a:latin typeface="Arial"/>
              </a:rPr>
              <a:t>Connect </a:t>
            </a:r>
            <a:r>
              <a:rPr lang="en-US" sz="2000" dirty="0">
                <a:solidFill>
                  <a:srgbClr val="000000"/>
                </a:solidFill>
                <a:latin typeface="Arial"/>
              </a:rPr>
              <a:t>to </a:t>
            </a:r>
            <a:r>
              <a:rPr lang="en-US" sz="2000" dirty="0" err="1">
                <a:solidFill>
                  <a:srgbClr val="000000"/>
                </a:solidFill>
                <a:latin typeface="Arial"/>
              </a:rPr>
              <a:t>Beaglebone</a:t>
            </a:r>
            <a:r>
              <a:rPr lang="en-US" sz="2000" dirty="0">
                <a:solidFill>
                  <a:srgbClr val="000000"/>
                </a:solidFill>
                <a:latin typeface="Arial"/>
              </a:rPr>
              <a:t> Black Wireless access point</a:t>
            </a:r>
            <a:endParaRPr dirty="0"/>
          </a:p>
          <a:p>
            <a:pPr marL="342900" indent="-342900">
              <a:lnSpc>
                <a:spcPct val="100000"/>
              </a:lnSpc>
              <a:buSzPct val="111000"/>
              <a:buFont typeface="Arial" panose="020B0604020202020204" pitchFamily="34" charset="0"/>
              <a:buChar char="•"/>
            </a:pPr>
            <a:r>
              <a:rPr lang="en-US" sz="2000" dirty="0">
                <a:solidFill>
                  <a:srgbClr val="000000"/>
                </a:solidFill>
                <a:latin typeface="Arial"/>
              </a:rPr>
              <a:t>Wait ~4 minutes after your board has been powered on</a:t>
            </a:r>
            <a:endParaRPr dirty="0"/>
          </a:p>
          <a:p>
            <a:pPr marL="342900" indent="-342900">
              <a:lnSpc>
                <a:spcPct val="100000"/>
              </a:lnSpc>
              <a:buSzPct val="111000"/>
              <a:buFont typeface="Arial" panose="020B0604020202020204" pitchFamily="34" charset="0"/>
              <a:buChar char="•"/>
            </a:pPr>
            <a:r>
              <a:rPr lang="en-US" sz="2000" dirty="0">
                <a:solidFill>
                  <a:srgbClr val="000000"/>
                </a:solidFill>
                <a:latin typeface="Arial"/>
              </a:rPr>
              <a:t>Connect to board’s </a:t>
            </a:r>
            <a:r>
              <a:rPr lang="en-US" sz="2000" dirty="0" err="1">
                <a:solidFill>
                  <a:srgbClr val="000000"/>
                </a:solidFill>
                <a:latin typeface="Arial"/>
              </a:rPr>
              <a:t>wifi</a:t>
            </a:r>
            <a:r>
              <a:rPr lang="en-US" sz="2000" dirty="0">
                <a:solidFill>
                  <a:srgbClr val="000000"/>
                </a:solidFill>
                <a:latin typeface="Arial"/>
              </a:rPr>
              <a:t> access point</a:t>
            </a:r>
            <a:endParaRPr dirty="0"/>
          </a:p>
          <a:p>
            <a:pPr marL="800100" lvl="1" indent="-342900">
              <a:lnSpc>
                <a:spcPct val="100000"/>
              </a:lnSpc>
              <a:buSzPct val="111000"/>
              <a:buFont typeface="Arial" panose="020B0604020202020204" pitchFamily="34" charset="0"/>
              <a:buChar char="•"/>
            </a:pPr>
            <a:r>
              <a:rPr lang="en-US" sz="2000" dirty="0" err="1">
                <a:solidFill>
                  <a:srgbClr val="000000"/>
                </a:solidFill>
                <a:latin typeface="Arial"/>
              </a:rPr>
              <a:t>Wifi</a:t>
            </a:r>
            <a:r>
              <a:rPr lang="en-US" sz="2000" dirty="0">
                <a:solidFill>
                  <a:srgbClr val="000000"/>
                </a:solidFill>
                <a:latin typeface="Arial"/>
              </a:rPr>
              <a:t> </a:t>
            </a:r>
            <a:r>
              <a:rPr lang="en-US" sz="2000" dirty="0" err="1">
                <a:solidFill>
                  <a:srgbClr val="000000"/>
                </a:solidFill>
                <a:latin typeface="Arial"/>
              </a:rPr>
              <a:t>ssid</a:t>
            </a:r>
            <a:r>
              <a:rPr lang="en-US" sz="2000" dirty="0">
                <a:solidFill>
                  <a:srgbClr val="000000"/>
                </a:solidFill>
                <a:latin typeface="Arial"/>
              </a:rPr>
              <a:t> is what you see on the board’s label as “</a:t>
            </a:r>
            <a:r>
              <a:rPr lang="en-US" sz="2000" dirty="0" err="1">
                <a:solidFill>
                  <a:srgbClr val="000000"/>
                </a:solidFill>
                <a:latin typeface="Arial"/>
              </a:rPr>
              <a:t>ssid</a:t>
            </a:r>
            <a:r>
              <a:rPr lang="en-US" sz="2000" dirty="0" smtClean="0">
                <a:solidFill>
                  <a:srgbClr val="000000"/>
                </a:solidFill>
                <a:latin typeface="Arial"/>
              </a:rPr>
              <a:t>:”</a:t>
            </a:r>
          </a:p>
          <a:p>
            <a:pPr marL="800100" lvl="1" indent="-342900">
              <a:lnSpc>
                <a:spcPct val="100000"/>
              </a:lnSpc>
              <a:buSzPct val="111000"/>
              <a:buFont typeface="Arial" panose="020B0604020202020204" pitchFamily="34" charset="0"/>
              <a:buChar char="•"/>
            </a:pPr>
            <a:endParaRPr dirty="0"/>
          </a:p>
          <a:p>
            <a:pPr>
              <a:lnSpc>
                <a:spcPct val="100000"/>
              </a:lnSpc>
            </a:pPr>
            <a:r>
              <a:rPr lang="en-US" sz="2000" dirty="0">
                <a:solidFill>
                  <a:srgbClr val="000000"/>
                </a:solidFill>
                <a:latin typeface="Arial"/>
              </a:rPr>
              <a:t>Passcode is </a:t>
            </a:r>
            <a:r>
              <a:rPr lang="en-US" sz="2000" dirty="0" err="1">
                <a:solidFill>
                  <a:srgbClr val="000000"/>
                </a:solidFill>
                <a:latin typeface="Arial"/>
              </a:rPr>
              <a:t>beaglebone</a:t>
            </a:r>
            <a:r>
              <a:rPr lang="en-US" sz="2000" dirty="0">
                <a:solidFill>
                  <a:srgbClr val="000000"/>
                </a:solidFill>
                <a:latin typeface="Arial"/>
              </a:rPr>
              <a:t>_ then add what you see on the label.</a:t>
            </a:r>
            <a:endParaRPr dirty="0"/>
          </a:p>
          <a:p>
            <a:pPr>
              <a:lnSpc>
                <a:spcPct val="100000"/>
              </a:lnSpc>
            </a:pPr>
            <a:r>
              <a:rPr lang="en-US" sz="2000" dirty="0">
                <a:solidFill>
                  <a:srgbClr val="000000"/>
                </a:solidFill>
                <a:latin typeface="Arial"/>
              </a:rPr>
              <a:t>For the above image the password would be “</a:t>
            </a:r>
            <a:r>
              <a:rPr lang="en-US" sz="2000" dirty="0" err="1">
                <a:solidFill>
                  <a:srgbClr val="000000"/>
                </a:solidFill>
                <a:latin typeface="Arial"/>
              </a:rPr>
              <a:t>beaglebone_jkr</a:t>
            </a:r>
            <a:r>
              <a:rPr lang="en-US" sz="2000" dirty="0">
                <a:solidFill>
                  <a:srgbClr val="000000"/>
                </a:solidFill>
                <a:latin typeface="Arial"/>
              </a:rPr>
              <a:t>” </a:t>
            </a:r>
            <a:endParaRPr dirty="0"/>
          </a:p>
          <a:p>
            <a:pPr>
              <a:lnSpc>
                <a:spcPct val="100000"/>
              </a:lnSpc>
            </a:pPr>
            <a:endParaRPr dirty="0"/>
          </a:p>
          <a:p>
            <a:pPr>
              <a:lnSpc>
                <a:spcPct val="100000"/>
              </a:lnSpc>
            </a:pPr>
            <a:endParaRPr dirty="0"/>
          </a:p>
          <a:p>
            <a:pPr>
              <a:lnSpc>
                <a:spcPct val="100000"/>
              </a:lnSpc>
            </a:pPr>
            <a:endParaRPr dirty="0"/>
          </a:p>
        </p:txBody>
      </p:sp>
      <p:pic>
        <p:nvPicPr>
          <p:cNvPr id="125" name="Picture 124"/>
          <p:cNvPicPr/>
          <p:nvPr/>
        </p:nvPicPr>
        <p:blipFill>
          <a:blip r:embed="rId2"/>
          <a:stretch>
            <a:fillRect/>
          </a:stretch>
        </p:blipFill>
        <p:spPr>
          <a:xfrm>
            <a:off x="7040880" y="3200400"/>
            <a:ext cx="2587320" cy="14630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Cloud 9 – How to Create a New File</a:t>
            </a:r>
            <a:endParaRPr/>
          </a:p>
        </p:txBody>
      </p:sp>
      <p:sp>
        <p:nvSpPr>
          <p:cNvPr id="166"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400AF02E-4C74-4D15-9430-BFAAE240F426}" type="slidenum">
              <a:rPr lang="en-US" sz="900">
                <a:solidFill>
                  <a:srgbClr val="000000"/>
                </a:solidFill>
                <a:latin typeface="Arial"/>
              </a:rPr>
              <a:t>10</a:t>
            </a:fld>
            <a:endParaRPr/>
          </a:p>
        </p:txBody>
      </p:sp>
      <p:pic>
        <p:nvPicPr>
          <p:cNvPr id="167" name="Picture 4"/>
          <p:cNvPicPr/>
          <p:nvPr/>
        </p:nvPicPr>
        <p:blipFill>
          <a:blip r:embed="rId2"/>
          <a:stretch>
            <a:fillRect/>
          </a:stretch>
        </p:blipFill>
        <p:spPr>
          <a:xfrm>
            <a:off x="5656320" y="4160880"/>
            <a:ext cx="3974040" cy="2260800"/>
          </a:xfrm>
          <a:prstGeom prst="rect">
            <a:avLst/>
          </a:prstGeom>
          <a:ln>
            <a:noFill/>
          </a:ln>
        </p:spPr>
      </p:pic>
      <p:pic>
        <p:nvPicPr>
          <p:cNvPr id="168" name="Picture 5"/>
          <p:cNvPicPr/>
          <p:nvPr/>
        </p:nvPicPr>
        <p:blipFill>
          <a:blip r:embed="rId3"/>
          <a:stretch>
            <a:fillRect/>
          </a:stretch>
        </p:blipFill>
        <p:spPr>
          <a:xfrm>
            <a:off x="5629320" y="1417680"/>
            <a:ext cx="4001040" cy="2320560"/>
          </a:xfrm>
          <a:prstGeom prst="rect">
            <a:avLst/>
          </a:prstGeom>
          <a:ln>
            <a:noFill/>
          </a:ln>
        </p:spPr>
      </p:pic>
      <p:sp>
        <p:nvSpPr>
          <p:cNvPr id="169" name="CustomShape 3"/>
          <p:cNvSpPr/>
          <p:nvPr/>
        </p:nvSpPr>
        <p:spPr>
          <a:xfrm>
            <a:off x="468360" y="1417680"/>
            <a:ext cx="5130000" cy="4876200"/>
          </a:xfrm>
          <a:prstGeom prst="rect">
            <a:avLst/>
          </a:prstGeom>
          <a:noFill/>
          <a:ln>
            <a:noFill/>
          </a:ln>
        </p:spPr>
        <p:txBody>
          <a:bodyPr lIns="0" tIns="0" rIns="0" bIns="0"/>
          <a:lstStyle/>
          <a:p>
            <a:pPr>
              <a:lnSpc>
                <a:spcPct val="100000"/>
              </a:lnSpc>
            </a:pPr>
            <a:r>
              <a:rPr lang="en-US" sz="2400">
                <a:solidFill>
                  <a:srgbClr val="000000"/>
                </a:solidFill>
                <a:latin typeface="Arial"/>
              </a:rPr>
              <a:t>Create New File</a:t>
            </a:r>
            <a:endParaRPr/>
          </a:p>
          <a:p>
            <a:pPr>
              <a:lnSpc>
                <a:spcPct val="100000"/>
              </a:lnSpc>
              <a:buFont typeface="Arial"/>
              <a:buChar char="•"/>
            </a:pPr>
            <a:r>
              <a:rPr lang="en-US" sz="1900">
                <a:solidFill>
                  <a:srgbClr val="000000"/>
                </a:solidFill>
                <a:latin typeface="Arial"/>
              </a:rPr>
              <a:t>Goto File-&gt;New File</a:t>
            </a:r>
            <a:endParaRPr/>
          </a:p>
          <a:p>
            <a:pPr>
              <a:lnSpc>
                <a:spcPct val="100000"/>
              </a:lnSpc>
            </a:pPr>
            <a:endParaRPr/>
          </a:p>
          <a:p>
            <a:pPr>
              <a:lnSpc>
                <a:spcPct val="100000"/>
              </a:lnSpc>
            </a:pPr>
            <a:r>
              <a:rPr lang="en-US" sz="2400">
                <a:solidFill>
                  <a:srgbClr val="000000"/>
                </a:solidFill>
                <a:latin typeface="Arial"/>
              </a:rPr>
              <a:t>Now Save File</a:t>
            </a:r>
            <a:endParaRPr/>
          </a:p>
          <a:p>
            <a:pPr>
              <a:lnSpc>
                <a:spcPct val="100000"/>
              </a:lnSpc>
              <a:buFont typeface="Arial"/>
              <a:buChar char="•"/>
            </a:pPr>
            <a:r>
              <a:rPr lang="en-US" sz="1900">
                <a:solidFill>
                  <a:srgbClr val="000000"/>
                </a:solidFill>
                <a:latin typeface="Arial"/>
              </a:rPr>
              <a:t>Goto File-&gt;Save</a:t>
            </a:r>
            <a:endParaRPr/>
          </a:p>
          <a:p>
            <a:pPr>
              <a:lnSpc>
                <a:spcPct val="100000"/>
              </a:lnSpc>
              <a:buFont typeface="Arial"/>
              <a:buChar char="•"/>
            </a:pPr>
            <a:r>
              <a:rPr lang="en-US" sz="1900">
                <a:solidFill>
                  <a:srgbClr val="000000"/>
                </a:solidFill>
                <a:latin typeface="Arial"/>
              </a:rPr>
              <a:t>Give file a name</a:t>
            </a:r>
            <a:endParaRPr/>
          </a:p>
          <a:p>
            <a:pPr lvl="1">
              <a:lnSpc>
                <a:spcPct val="100000"/>
              </a:lnSpc>
              <a:buFont typeface="Arial"/>
              <a:buChar char="•"/>
            </a:pPr>
            <a:r>
              <a:rPr lang="en-US" sz="1900">
                <a:solidFill>
                  <a:srgbClr val="000000"/>
                </a:solidFill>
                <a:latin typeface="Arial"/>
              </a:rPr>
              <a:t>MUST end with .py for Python programs</a:t>
            </a:r>
            <a:endParaRPr/>
          </a:p>
          <a:p>
            <a:pPr>
              <a:lnSpc>
                <a:spcPct val="100000"/>
              </a:lnSpc>
              <a:buFont typeface="Arial"/>
              <a:buChar char="•"/>
            </a:pPr>
            <a:r>
              <a:rPr lang="en-US" sz="1900">
                <a:solidFill>
                  <a:srgbClr val="000000"/>
                </a:solidFill>
                <a:latin typeface="Arial"/>
              </a:rPr>
              <a:t>Hit green Save button</a:t>
            </a:r>
            <a:endParaRPr/>
          </a:p>
          <a:p>
            <a:pPr>
              <a:lnSpc>
                <a:spcPct val="100000"/>
              </a:lnSpc>
            </a:pPr>
            <a:endParaRPr/>
          </a:p>
          <a:p>
            <a:pPr>
              <a:lnSpc>
                <a:spcPct val="100000"/>
              </a:lnSpc>
            </a:pPr>
            <a:r>
              <a:rPr lang="en-US" sz="2400">
                <a:solidFill>
                  <a:srgbClr val="000000"/>
                </a:solidFill>
                <a:latin typeface="Arial"/>
              </a:rPr>
              <a:t>Shortcut to Save File</a:t>
            </a:r>
            <a:endParaRPr/>
          </a:p>
          <a:p>
            <a:pPr>
              <a:lnSpc>
                <a:spcPct val="100000"/>
              </a:lnSpc>
              <a:buFont typeface="Arial"/>
              <a:buChar char="•"/>
            </a:pPr>
            <a:r>
              <a:rPr lang="en-US" sz="1900">
                <a:solidFill>
                  <a:srgbClr val="000000"/>
                </a:solidFill>
                <a:latin typeface="Arial"/>
              </a:rPr>
              <a:t>CTRL+S</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Cloud 9 – How to Import a File on Your PC</a:t>
            </a:r>
            <a:endParaRPr/>
          </a:p>
        </p:txBody>
      </p:sp>
      <p:sp>
        <p:nvSpPr>
          <p:cNvPr id="171"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A15D89E3-1591-4859-9246-8C2B5B3C473D}" type="slidenum">
              <a:rPr lang="en-US" sz="900">
                <a:solidFill>
                  <a:srgbClr val="000000"/>
                </a:solidFill>
                <a:latin typeface="Arial"/>
              </a:rPr>
              <a:t>11</a:t>
            </a:fld>
            <a:endParaRPr/>
          </a:p>
        </p:txBody>
      </p:sp>
      <p:sp>
        <p:nvSpPr>
          <p:cNvPr id="172" name="CustomShape 3"/>
          <p:cNvSpPr/>
          <p:nvPr/>
        </p:nvSpPr>
        <p:spPr>
          <a:xfrm>
            <a:off x="138240" y="1769040"/>
            <a:ext cx="5130000" cy="4383720"/>
          </a:xfrm>
          <a:prstGeom prst="rect">
            <a:avLst/>
          </a:prstGeom>
          <a:noFill/>
          <a:ln>
            <a:noFill/>
          </a:ln>
        </p:spPr>
        <p:txBody>
          <a:bodyPr lIns="0" tIns="0" rIns="0" bIns="0"/>
          <a:lstStyle/>
          <a:p>
            <a:pPr>
              <a:lnSpc>
                <a:spcPct val="100000"/>
              </a:lnSpc>
            </a:pPr>
            <a:r>
              <a:rPr lang="en-US" sz="2400">
                <a:solidFill>
                  <a:srgbClr val="000000"/>
                </a:solidFill>
                <a:latin typeface="Arial"/>
              </a:rPr>
              <a:t>Upload Local File(s)</a:t>
            </a:r>
            <a:endParaRPr/>
          </a:p>
          <a:p>
            <a:pPr>
              <a:lnSpc>
                <a:spcPct val="100000"/>
              </a:lnSpc>
              <a:buFont typeface="Arial"/>
              <a:buChar char="•"/>
            </a:pPr>
            <a:r>
              <a:rPr lang="en-US" sz="1900">
                <a:solidFill>
                  <a:srgbClr val="000000"/>
                </a:solidFill>
                <a:latin typeface="Arial"/>
              </a:rPr>
              <a:t>Goto File-&gt;Upload Local Files</a:t>
            </a:r>
            <a:endParaRPr/>
          </a:p>
          <a:p>
            <a:pPr>
              <a:lnSpc>
                <a:spcPct val="100000"/>
              </a:lnSpc>
              <a:buFont typeface="Arial"/>
              <a:buChar char="•"/>
            </a:pPr>
            <a:r>
              <a:rPr lang="en-US" sz="1900">
                <a:solidFill>
                  <a:srgbClr val="000000"/>
                </a:solidFill>
                <a:latin typeface="Arial"/>
              </a:rPr>
              <a:t>Hit “Select files’</a:t>
            </a:r>
            <a:endParaRPr/>
          </a:p>
          <a:p>
            <a:pPr>
              <a:lnSpc>
                <a:spcPct val="100000"/>
              </a:lnSpc>
              <a:buFont typeface="Arial"/>
              <a:buChar char="•"/>
            </a:pPr>
            <a:r>
              <a:rPr lang="en-US" sz="1900">
                <a:solidFill>
                  <a:srgbClr val="000000"/>
                </a:solidFill>
                <a:latin typeface="Arial"/>
              </a:rPr>
              <a:t>Navigate to the files you want to upload</a:t>
            </a:r>
            <a:endParaRPr/>
          </a:p>
          <a:p>
            <a:pPr>
              <a:lnSpc>
                <a:spcPct val="100000"/>
              </a:lnSpc>
              <a:buFont typeface="Arial"/>
              <a:buChar char="•"/>
            </a:pPr>
            <a:r>
              <a:rPr lang="en-US" sz="1900">
                <a:solidFill>
                  <a:srgbClr val="000000"/>
                </a:solidFill>
                <a:latin typeface="Arial"/>
              </a:rPr>
              <a:t>Highlight all the files you want to upload</a:t>
            </a:r>
            <a:endParaRPr/>
          </a:p>
          <a:p>
            <a:pPr>
              <a:lnSpc>
                <a:spcPct val="100000"/>
              </a:lnSpc>
              <a:buFont typeface="Arial"/>
              <a:buChar char="•"/>
            </a:pPr>
            <a:r>
              <a:rPr lang="en-US" sz="1900">
                <a:solidFill>
                  <a:srgbClr val="000000"/>
                </a:solidFill>
                <a:latin typeface="Arial"/>
              </a:rPr>
              <a:t>Hit Open</a:t>
            </a:r>
            <a:endParaRPr/>
          </a:p>
          <a:p>
            <a:pPr>
              <a:lnSpc>
                <a:spcPct val="100000"/>
              </a:lnSpc>
            </a:pPr>
            <a:endParaRPr/>
          </a:p>
        </p:txBody>
      </p:sp>
      <p:pic>
        <p:nvPicPr>
          <p:cNvPr id="173" name="Picture 2"/>
          <p:cNvPicPr/>
          <p:nvPr/>
        </p:nvPicPr>
        <p:blipFill>
          <a:blip r:embed="rId2"/>
          <a:stretch>
            <a:fillRect/>
          </a:stretch>
        </p:blipFill>
        <p:spPr>
          <a:xfrm>
            <a:off x="7489800" y="884160"/>
            <a:ext cx="2133000" cy="2763360"/>
          </a:xfrm>
          <a:prstGeom prst="rect">
            <a:avLst/>
          </a:prstGeom>
          <a:ln>
            <a:noFill/>
          </a:ln>
        </p:spPr>
      </p:pic>
      <p:pic>
        <p:nvPicPr>
          <p:cNvPr id="174" name="Picture 3"/>
          <p:cNvPicPr/>
          <p:nvPr/>
        </p:nvPicPr>
        <p:blipFill>
          <a:blip r:embed="rId3"/>
          <a:stretch>
            <a:fillRect/>
          </a:stretch>
        </p:blipFill>
        <p:spPr>
          <a:xfrm>
            <a:off x="5421240" y="2939760"/>
            <a:ext cx="1828080" cy="1416240"/>
          </a:xfrm>
          <a:prstGeom prst="rect">
            <a:avLst/>
          </a:prstGeom>
          <a:ln>
            <a:noFill/>
          </a:ln>
        </p:spPr>
      </p:pic>
      <p:pic>
        <p:nvPicPr>
          <p:cNvPr id="175" name="Picture 5"/>
          <p:cNvPicPr/>
          <p:nvPr/>
        </p:nvPicPr>
        <p:blipFill>
          <a:blip r:embed="rId4"/>
          <a:stretch>
            <a:fillRect/>
          </a:stretch>
        </p:blipFill>
        <p:spPr>
          <a:xfrm>
            <a:off x="5692680" y="4541760"/>
            <a:ext cx="3593520" cy="19371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2 – Import Workshop Files</a:t>
            </a:r>
            <a:endParaRPr/>
          </a:p>
        </p:txBody>
      </p:sp>
      <p:sp>
        <p:nvSpPr>
          <p:cNvPr id="177"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D104AA74-6C3D-4365-8B85-45A314DECE04}" type="slidenum">
              <a:rPr lang="en-US" sz="900">
                <a:solidFill>
                  <a:srgbClr val="000000"/>
                </a:solidFill>
                <a:latin typeface="Arial"/>
              </a:rPr>
              <a:t>12</a:t>
            </a:fld>
            <a:endParaRPr/>
          </a:p>
        </p:txBody>
      </p:sp>
      <p:sp>
        <p:nvSpPr>
          <p:cNvPr id="178" name="CustomShape 3"/>
          <p:cNvSpPr/>
          <p:nvPr/>
        </p:nvSpPr>
        <p:spPr>
          <a:xfrm>
            <a:off x="138240" y="1769040"/>
            <a:ext cx="5130000" cy="4383720"/>
          </a:xfrm>
          <a:prstGeom prst="rect">
            <a:avLst/>
          </a:prstGeom>
          <a:noFill/>
          <a:ln>
            <a:noFill/>
          </a:ln>
        </p:spPr>
        <p:txBody>
          <a:bodyPr lIns="0" tIns="0" rIns="0" bIns="0"/>
          <a:lstStyle/>
          <a:p>
            <a:pPr>
              <a:lnSpc>
                <a:spcPct val="100000"/>
              </a:lnSpc>
            </a:pPr>
            <a:r>
              <a:rPr lang="en-US" sz="2400">
                <a:solidFill>
                  <a:srgbClr val="000000"/>
                </a:solidFill>
                <a:latin typeface="Arial"/>
              </a:rPr>
              <a:t>Upload Local File(s)</a:t>
            </a:r>
            <a:endParaRPr/>
          </a:p>
          <a:p>
            <a:pPr>
              <a:lnSpc>
                <a:spcPct val="100000"/>
              </a:lnSpc>
              <a:buFont typeface="Arial"/>
              <a:buChar char="•"/>
            </a:pPr>
            <a:r>
              <a:rPr lang="en-US" sz="1900">
                <a:solidFill>
                  <a:srgbClr val="000000"/>
                </a:solidFill>
                <a:latin typeface="Arial"/>
              </a:rPr>
              <a:t>Goto File-&gt;Upload Local Files</a:t>
            </a:r>
            <a:endParaRPr/>
          </a:p>
          <a:p>
            <a:pPr>
              <a:lnSpc>
                <a:spcPct val="100000"/>
              </a:lnSpc>
              <a:buFont typeface="Arial"/>
              <a:buChar char="•"/>
            </a:pPr>
            <a:r>
              <a:rPr lang="en-US" sz="1900">
                <a:solidFill>
                  <a:srgbClr val="000000"/>
                </a:solidFill>
                <a:latin typeface="Arial"/>
              </a:rPr>
              <a:t>Hit “Select files’</a:t>
            </a:r>
            <a:endParaRPr/>
          </a:p>
          <a:p>
            <a:pPr>
              <a:lnSpc>
                <a:spcPct val="100000"/>
              </a:lnSpc>
              <a:buFont typeface="Arial"/>
              <a:buChar char="•"/>
            </a:pPr>
            <a:r>
              <a:rPr lang="en-US" sz="1900">
                <a:solidFill>
                  <a:srgbClr val="000000"/>
                </a:solidFill>
                <a:latin typeface="Arial"/>
              </a:rPr>
              <a:t>Navigate to where you extracted bopit.zip</a:t>
            </a:r>
            <a:endParaRPr/>
          </a:p>
          <a:p>
            <a:pPr>
              <a:lnSpc>
                <a:spcPct val="100000"/>
              </a:lnSpc>
              <a:buFont typeface="Arial"/>
              <a:buChar char="•"/>
            </a:pPr>
            <a:r>
              <a:rPr lang="en-US" sz="1900">
                <a:solidFill>
                  <a:srgbClr val="000000"/>
                </a:solidFill>
                <a:latin typeface="Arial"/>
              </a:rPr>
              <a:t>Go into the files directory</a:t>
            </a:r>
            <a:endParaRPr/>
          </a:p>
          <a:p>
            <a:pPr>
              <a:lnSpc>
                <a:spcPct val="100000"/>
              </a:lnSpc>
              <a:buFont typeface="Arial"/>
              <a:buChar char="•"/>
            </a:pPr>
            <a:r>
              <a:rPr lang="en-US" sz="1900">
                <a:solidFill>
                  <a:srgbClr val="000000"/>
                </a:solidFill>
                <a:latin typeface="Arial"/>
              </a:rPr>
              <a:t>Highlight all Python files (ends in .py)</a:t>
            </a:r>
            <a:endParaRPr/>
          </a:p>
          <a:p>
            <a:pPr>
              <a:lnSpc>
                <a:spcPct val="100000"/>
              </a:lnSpc>
              <a:buFont typeface="Arial"/>
              <a:buChar char="•"/>
            </a:pPr>
            <a:r>
              <a:rPr lang="en-US" sz="1900">
                <a:solidFill>
                  <a:srgbClr val="000000"/>
                </a:solidFill>
                <a:latin typeface="Arial"/>
              </a:rPr>
              <a:t>Hit Open</a:t>
            </a:r>
            <a:endParaRPr/>
          </a:p>
          <a:p>
            <a:pPr>
              <a:lnSpc>
                <a:spcPct val="100000"/>
              </a:lnSpc>
            </a:pPr>
            <a:endParaRPr/>
          </a:p>
        </p:txBody>
      </p:sp>
      <p:pic>
        <p:nvPicPr>
          <p:cNvPr id="179" name="Picture 2"/>
          <p:cNvPicPr/>
          <p:nvPr/>
        </p:nvPicPr>
        <p:blipFill>
          <a:blip r:embed="rId2"/>
          <a:stretch>
            <a:fillRect/>
          </a:stretch>
        </p:blipFill>
        <p:spPr>
          <a:xfrm>
            <a:off x="7489800" y="884160"/>
            <a:ext cx="2133000" cy="2763360"/>
          </a:xfrm>
          <a:prstGeom prst="rect">
            <a:avLst/>
          </a:prstGeom>
          <a:ln>
            <a:noFill/>
          </a:ln>
        </p:spPr>
      </p:pic>
      <p:pic>
        <p:nvPicPr>
          <p:cNvPr id="180" name="Picture 3"/>
          <p:cNvPicPr/>
          <p:nvPr/>
        </p:nvPicPr>
        <p:blipFill>
          <a:blip r:embed="rId3"/>
          <a:stretch>
            <a:fillRect/>
          </a:stretch>
        </p:blipFill>
        <p:spPr>
          <a:xfrm>
            <a:off x="5421240" y="2939760"/>
            <a:ext cx="1828080" cy="1416240"/>
          </a:xfrm>
          <a:prstGeom prst="rect">
            <a:avLst/>
          </a:prstGeom>
          <a:ln>
            <a:noFill/>
          </a:ln>
        </p:spPr>
      </p:pic>
      <p:pic>
        <p:nvPicPr>
          <p:cNvPr id="181" name="Picture 5"/>
          <p:cNvPicPr/>
          <p:nvPr/>
        </p:nvPicPr>
        <p:blipFill>
          <a:blip r:embed="rId4"/>
          <a:stretch>
            <a:fillRect/>
          </a:stretch>
        </p:blipFill>
        <p:spPr>
          <a:xfrm>
            <a:off x="5692680" y="4541760"/>
            <a:ext cx="3593520" cy="19371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Cloud 9 – Running Program</a:t>
            </a:r>
            <a:endParaRPr/>
          </a:p>
        </p:txBody>
      </p:sp>
      <p:sp>
        <p:nvSpPr>
          <p:cNvPr id="183" name="CustomShape 2"/>
          <p:cNvSpPr/>
          <p:nvPr/>
        </p:nvSpPr>
        <p:spPr>
          <a:xfrm>
            <a:off x="367560" y="1155600"/>
            <a:ext cx="9334440" cy="5451120"/>
          </a:xfrm>
          <a:prstGeom prst="rect">
            <a:avLst/>
          </a:prstGeom>
          <a:noFill/>
          <a:ln>
            <a:noFill/>
          </a:ln>
        </p:spPr>
        <p:txBody>
          <a:bodyPr lIns="93960" tIns="46800" rIns="93960" bIns="46800"/>
          <a:lstStyle/>
          <a:p>
            <a:pPr>
              <a:lnSpc>
                <a:spcPct val="100000"/>
              </a:lnSpc>
            </a:pPr>
            <a:r>
              <a:rPr lang="en-US" sz="2200" dirty="0">
                <a:solidFill>
                  <a:srgbClr val="000000"/>
                </a:solidFill>
                <a:latin typeface="Arial"/>
              </a:rPr>
              <a:t>Hit Run Button to “run your program”</a:t>
            </a:r>
            <a:endParaRPr dirty="0"/>
          </a:p>
          <a:p>
            <a:pPr>
              <a:lnSpc>
                <a:spcPct val="100000"/>
              </a:lnSpc>
            </a:pPr>
            <a:endParaRPr dirty="0"/>
          </a:p>
          <a:p>
            <a:pPr>
              <a:lnSpc>
                <a:spcPct val="100000"/>
              </a:lnSpc>
            </a:pPr>
            <a:r>
              <a:rPr lang="en-US" sz="2200" dirty="0">
                <a:solidFill>
                  <a:srgbClr val="000000"/>
                </a:solidFill>
                <a:latin typeface="Arial"/>
              </a:rPr>
              <a:t>* </a:t>
            </a:r>
            <a:r>
              <a:rPr lang="en-US" sz="2200" b="1" u="sng" dirty="0">
                <a:solidFill>
                  <a:srgbClr val="000000"/>
                </a:solidFill>
                <a:latin typeface="Arial"/>
              </a:rPr>
              <a:t>Important Tip</a:t>
            </a:r>
            <a:r>
              <a:rPr lang="en-US" sz="2200" dirty="0">
                <a:solidFill>
                  <a:srgbClr val="000000"/>
                </a:solidFill>
                <a:latin typeface="Arial"/>
              </a:rPr>
              <a:t>*</a:t>
            </a:r>
            <a:endParaRPr dirty="0"/>
          </a:p>
          <a:p>
            <a:pPr marL="342900" indent="-342900">
              <a:lnSpc>
                <a:spcPct val="100000"/>
              </a:lnSpc>
              <a:buFont typeface="Arial" panose="020B0604020202020204" pitchFamily="34" charset="0"/>
              <a:buChar char="•"/>
            </a:pPr>
            <a:r>
              <a:rPr lang="en-US" sz="2200" dirty="0">
                <a:solidFill>
                  <a:srgbClr val="000000"/>
                </a:solidFill>
                <a:latin typeface="Arial"/>
              </a:rPr>
              <a:t>Before running save your file first.</a:t>
            </a:r>
            <a:endParaRPr dirty="0"/>
          </a:p>
        </p:txBody>
      </p:sp>
      <p:sp>
        <p:nvSpPr>
          <p:cNvPr id="184"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F7852B1E-FFA7-4798-9934-D41CE8D7E3A4}" type="slidenum">
              <a:rPr lang="en-US" sz="900">
                <a:solidFill>
                  <a:srgbClr val="000000"/>
                </a:solidFill>
                <a:latin typeface="Arial"/>
              </a:rPr>
              <a:t>13</a:t>
            </a:fld>
            <a:endParaRPr/>
          </a:p>
        </p:txBody>
      </p:sp>
      <p:sp>
        <p:nvSpPr>
          <p:cNvPr id="185" name="CustomShape 4"/>
          <p:cNvSpPr/>
          <p:nvPr/>
        </p:nvSpPr>
        <p:spPr>
          <a:xfrm flipH="1">
            <a:off x="4782600" y="3009600"/>
            <a:ext cx="227880" cy="320400"/>
          </a:xfrm>
          <a:prstGeom prst="straightConnector1">
            <a:avLst/>
          </a:prstGeom>
          <a:noFill/>
          <a:ln w="38160">
            <a:solidFill>
              <a:srgbClr val="D90000"/>
            </a:solidFill>
            <a:round/>
            <a:tailEnd type="arrow" w="med" len="med"/>
          </a:ln>
        </p:spPr>
      </p:sp>
      <p:pic>
        <p:nvPicPr>
          <p:cNvPr id="186" name="Picture 4"/>
          <p:cNvPicPr/>
          <p:nvPr/>
        </p:nvPicPr>
        <p:blipFill>
          <a:blip r:embed="rId2"/>
          <a:stretch>
            <a:fillRect/>
          </a:stretch>
        </p:blipFill>
        <p:spPr>
          <a:xfrm>
            <a:off x="2525760" y="3330720"/>
            <a:ext cx="4971600" cy="34117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3 – Run Bopit_board_test.py Program</a:t>
            </a:r>
            <a:endParaRPr/>
          </a:p>
        </p:txBody>
      </p:sp>
      <p:sp>
        <p:nvSpPr>
          <p:cNvPr id="188" name="CustomShape 2"/>
          <p:cNvSpPr/>
          <p:nvPr/>
        </p:nvSpPr>
        <p:spPr>
          <a:xfrm>
            <a:off x="367560" y="1155600"/>
            <a:ext cx="9334440" cy="5451120"/>
          </a:xfrm>
          <a:prstGeom prst="rect">
            <a:avLst/>
          </a:prstGeom>
          <a:noFill/>
          <a:ln>
            <a:noFill/>
          </a:ln>
        </p:spPr>
        <p:txBody>
          <a:bodyPr lIns="93960" tIns="46800" rIns="93960" bIns="46800"/>
          <a:lstStyle/>
          <a:p>
            <a:pPr>
              <a:lnSpc>
                <a:spcPct val="100000"/>
              </a:lnSpc>
            </a:pPr>
            <a:r>
              <a:rPr lang="en-US" sz="2200" dirty="0">
                <a:solidFill>
                  <a:srgbClr val="000000"/>
                </a:solidFill>
                <a:latin typeface="Arial"/>
              </a:rPr>
              <a:t>Run the bopit_board_test.py program.</a:t>
            </a:r>
            <a:endParaRPr dirty="0"/>
          </a:p>
          <a:p>
            <a:pPr marL="342900" indent="-342900">
              <a:lnSpc>
                <a:spcPct val="100000"/>
              </a:lnSpc>
              <a:buFont typeface="Arial" panose="020B0604020202020204" pitchFamily="34" charset="0"/>
              <a:buChar char="•"/>
            </a:pPr>
            <a:r>
              <a:rPr lang="en-US" sz="2200" dirty="0">
                <a:solidFill>
                  <a:srgbClr val="000000"/>
                </a:solidFill>
                <a:latin typeface="Arial"/>
              </a:rPr>
              <a:t>This will help verify your board is in working order</a:t>
            </a:r>
            <a:r>
              <a:rPr lang="en-US" sz="2200" dirty="0" smtClean="0">
                <a:solidFill>
                  <a:srgbClr val="000000"/>
                </a:solidFill>
                <a:latin typeface="Arial"/>
              </a:rPr>
              <a:t>.</a:t>
            </a:r>
          </a:p>
          <a:p>
            <a:pPr marL="342900" indent="-342900">
              <a:lnSpc>
                <a:spcPct val="100000"/>
              </a:lnSpc>
              <a:buFont typeface="Arial" panose="020B0604020202020204" pitchFamily="34" charset="0"/>
              <a:buChar char="•"/>
            </a:pPr>
            <a:r>
              <a:rPr lang="en-US" sz="2200" dirty="0" smtClean="0">
                <a:solidFill>
                  <a:srgbClr val="000000"/>
                </a:solidFill>
                <a:latin typeface="Arial"/>
              </a:rPr>
              <a:t>Look at the console and follow the commands.</a:t>
            </a:r>
          </a:p>
          <a:p>
            <a:pPr marL="342900" indent="-342900">
              <a:lnSpc>
                <a:spcPct val="100000"/>
              </a:lnSpc>
              <a:buFont typeface="Arial" panose="020B0604020202020204" pitchFamily="34" charset="0"/>
              <a:buChar char="•"/>
            </a:pPr>
            <a:r>
              <a:rPr lang="en-US" sz="2200" dirty="0" smtClean="0">
                <a:solidFill>
                  <a:srgbClr val="000000"/>
                </a:solidFill>
                <a:latin typeface="Arial"/>
              </a:rPr>
              <a:t>If you get any failures then alert your instructor.</a:t>
            </a:r>
            <a:endParaRPr dirty="0"/>
          </a:p>
        </p:txBody>
      </p:sp>
      <p:sp>
        <p:nvSpPr>
          <p:cNvPr id="189"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3C45919D-00F2-4FBD-9452-43F3330BD398}" type="slidenum">
              <a:rPr lang="en-US" sz="900">
                <a:solidFill>
                  <a:srgbClr val="000000"/>
                </a:solidFill>
                <a:latin typeface="Arial"/>
              </a:rPr>
              <a:t>14</a:t>
            </a:fld>
            <a:endParaRPr/>
          </a:p>
        </p:txBody>
      </p:sp>
      <p:sp>
        <p:nvSpPr>
          <p:cNvPr id="191" name="CustomShape 4"/>
          <p:cNvSpPr/>
          <p:nvPr/>
        </p:nvSpPr>
        <p:spPr>
          <a:xfrm flipH="1">
            <a:off x="2518920" y="3005280"/>
            <a:ext cx="227880" cy="320400"/>
          </a:xfrm>
          <a:prstGeom prst="straightConnector1">
            <a:avLst/>
          </a:prstGeom>
          <a:noFill/>
          <a:ln w="38160">
            <a:solidFill>
              <a:srgbClr val="D90000"/>
            </a:solidFill>
            <a:round/>
            <a:tailEnd type="arrow" w="med" len="med"/>
          </a:ln>
        </p:spPr>
      </p:sp>
      <p:pic>
        <p:nvPicPr>
          <p:cNvPr id="192" name="Picture 4"/>
          <p:cNvPicPr/>
          <p:nvPr/>
        </p:nvPicPr>
        <p:blipFill>
          <a:blip r:embed="rId2"/>
          <a:stretch>
            <a:fillRect/>
          </a:stretch>
        </p:blipFill>
        <p:spPr>
          <a:xfrm>
            <a:off x="696960" y="3326400"/>
            <a:ext cx="4101840" cy="28148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ustomShape 1"/>
          <p:cNvSpPr/>
          <p:nvPr/>
        </p:nvSpPr>
        <p:spPr>
          <a:xfrm>
            <a:off x="504000" y="301320"/>
            <a:ext cx="9070920" cy="1261440"/>
          </a:xfrm>
          <a:prstGeom prst="rect">
            <a:avLst/>
          </a:prstGeom>
          <a:noFill/>
          <a:ln>
            <a:noFill/>
          </a:ln>
        </p:spPr>
        <p:txBody>
          <a:bodyPr lIns="0" tIns="0" rIns="0" bIns="0" anchor="ctr"/>
          <a:lstStyle/>
          <a:p>
            <a:pPr algn="ctr">
              <a:lnSpc>
                <a:spcPct val="100000"/>
              </a:lnSpc>
            </a:pPr>
            <a:r>
              <a:rPr lang="en-US" sz="4400">
                <a:solidFill>
                  <a:srgbClr val="000000"/>
                </a:solidFill>
                <a:latin typeface="Arial"/>
              </a:rPr>
              <a:t>Play Beaglebone Based Bop It</a:t>
            </a:r>
            <a:endParaRPr/>
          </a:p>
        </p:txBody>
      </p:sp>
      <p:sp>
        <p:nvSpPr>
          <p:cNvPr id="194" name="CustomShape 2"/>
          <p:cNvSpPr/>
          <p:nvPr/>
        </p:nvSpPr>
        <p:spPr>
          <a:xfrm>
            <a:off x="504000" y="176904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Goal : </a:t>
            </a:r>
            <a:endParaRPr/>
          </a:p>
          <a:p>
            <a:pPr algn="ctr">
              <a:lnSpc>
                <a:spcPct val="100000"/>
              </a:lnSpc>
            </a:pPr>
            <a:r>
              <a:rPr lang="en-US" sz="2400">
                <a:solidFill>
                  <a:srgbClr val="000000"/>
                </a:solidFill>
                <a:latin typeface="Arial"/>
              </a:rPr>
              <a:t>Play Bop It using Push Button, Potentiometer and Light Sensor</a:t>
            </a:r>
            <a:endParaRPr/>
          </a:p>
        </p:txBody>
      </p:sp>
      <p:pic>
        <p:nvPicPr>
          <p:cNvPr id="195" name="Picture 82"/>
          <p:cNvPicPr/>
          <p:nvPr/>
        </p:nvPicPr>
        <p:blipFill>
          <a:blip r:embed="rId2"/>
          <a:stretch>
            <a:fillRect/>
          </a:stretch>
        </p:blipFill>
        <p:spPr>
          <a:xfrm>
            <a:off x="2137680" y="2865600"/>
            <a:ext cx="5816880" cy="37483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4 – Play TI Beaglebone BopIt</a:t>
            </a:r>
            <a:endParaRPr/>
          </a:p>
        </p:txBody>
      </p:sp>
      <p:sp>
        <p:nvSpPr>
          <p:cNvPr id="197" name="CustomShape 2"/>
          <p:cNvSpPr/>
          <p:nvPr/>
        </p:nvSpPr>
        <p:spPr>
          <a:xfrm>
            <a:off x="367560" y="1155600"/>
            <a:ext cx="9334440" cy="5451120"/>
          </a:xfrm>
          <a:prstGeom prst="rect">
            <a:avLst/>
          </a:prstGeom>
          <a:noFill/>
          <a:ln>
            <a:noFill/>
          </a:ln>
        </p:spPr>
        <p:txBody>
          <a:bodyPr lIns="93960" tIns="46800" rIns="93960" bIns="46800"/>
          <a:lstStyle/>
          <a:p>
            <a:pPr marL="342900" indent="-342900">
              <a:lnSpc>
                <a:spcPct val="100000"/>
              </a:lnSpc>
              <a:buFont typeface="Arial" panose="020B0604020202020204" pitchFamily="34" charset="0"/>
              <a:buChar char="•"/>
            </a:pPr>
            <a:r>
              <a:rPr lang="en-US" sz="2200" dirty="0" err="1">
                <a:solidFill>
                  <a:srgbClr val="000000"/>
                </a:solidFill>
                <a:latin typeface="Arial"/>
              </a:rPr>
              <a:t>Goto</a:t>
            </a:r>
            <a:r>
              <a:rPr lang="en-US" sz="2200" dirty="0">
                <a:solidFill>
                  <a:srgbClr val="000000"/>
                </a:solidFill>
                <a:latin typeface="Arial"/>
              </a:rPr>
              <a:t>: </a:t>
            </a:r>
            <a:r>
              <a:rPr lang="en-US" sz="2200" u="sng" dirty="0">
                <a:solidFill>
                  <a:srgbClr val="DE0000"/>
                </a:solidFill>
                <a:latin typeface="Arial"/>
              </a:rPr>
              <a:t>http://192.168.7.2:8080/workshop/bopit/</a:t>
            </a:r>
            <a:endParaRPr dirty="0"/>
          </a:p>
          <a:p>
            <a:pPr marL="342900" indent="-342900">
              <a:lnSpc>
                <a:spcPct val="100000"/>
              </a:lnSpc>
              <a:buFont typeface="Arial" panose="020B0604020202020204" pitchFamily="34" charset="0"/>
              <a:buChar char="•"/>
            </a:pPr>
            <a:r>
              <a:rPr lang="en-US" sz="2200" dirty="0">
                <a:solidFill>
                  <a:srgbClr val="000000"/>
                </a:solidFill>
                <a:latin typeface="Arial"/>
              </a:rPr>
              <a:t>Turn down your computer’s speaker (</a:t>
            </a:r>
            <a:r>
              <a:rPr lang="en-US" sz="2200" b="1" u="sng" dirty="0">
                <a:solidFill>
                  <a:srgbClr val="000000"/>
                </a:solidFill>
                <a:latin typeface="Arial"/>
              </a:rPr>
              <a:t>IMPORTANT</a:t>
            </a:r>
            <a:r>
              <a:rPr lang="en-US" sz="2200" dirty="0">
                <a:solidFill>
                  <a:srgbClr val="000000"/>
                </a:solidFill>
                <a:latin typeface="Arial"/>
              </a:rPr>
              <a:t>)</a:t>
            </a:r>
            <a:endParaRPr dirty="0"/>
          </a:p>
          <a:p>
            <a:pPr marL="342900" indent="-342900">
              <a:lnSpc>
                <a:spcPct val="100000"/>
              </a:lnSpc>
              <a:buFont typeface="Arial" panose="020B0604020202020204" pitchFamily="34" charset="0"/>
              <a:buChar char="•"/>
            </a:pPr>
            <a:r>
              <a:rPr lang="en-US" sz="2200" dirty="0">
                <a:solidFill>
                  <a:srgbClr val="000000"/>
                </a:solidFill>
                <a:latin typeface="Arial"/>
              </a:rPr>
              <a:t>Hit Start</a:t>
            </a:r>
            <a:endParaRPr dirty="0"/>
          </a:p>
          <a:p>
            <a:pPr marL="342900" indent="-342900">
              <a:lnSpc>
                <a:spcPct val="100000"/>
              </a:lnSpc>
              <a:buFont typeface="Arial" panose="020B0604020202020204" pitchFamily="34" charset="0"/>
              <a:buChar char="•"/>
            </a:pPr>
            <a:r>
              <a:rPr lang="en-US" sz="2200" dirty="0">
                <a:solidFill>
                  <a:srgbClr val="000000"/>
                </a:solidFill>
                <a:latin typeface="Arial"/>
              </a:rPr>
              <a:t>You will see and/or hear a command</a:t>
            </a:r>
            <a:endParaRPr dirty="0"/>
          </a:p>
          <a:p>
            <a:pPr marL="342900" indent="-342900">
              <a:lnSpc>
                <a:spcPct val="100000"/>
              </a:lnSpc>
              <a:buFont typeface="Arial" panose="020B0604020202020204" pitchFamily="34" charset="0"/>
              <a:buChar char="•"/>
            </a:pPr>
            <a:r>
              <a:rPr lang="en-US" sz="2200" dirty="0">
                <a:solidFill>
                  <a:srgbClr val="000000"/>
                </a:solidFill>
                <a:latin typeface="Arial"/>
              </a:rPr>
              <a:t>Hit the correct button below that corresponds with the command</a:t>
            </a:r>
            <a:endParaRPr dirty="0"/>
          </a:p>
          <a:p>
            <a:pPr>
              <a:lnSpc>
                <a:spcPct val="100000"/>
              </a:lnSpc>
            </a:pPr>
            <a:endParaRPr dirty="0"/>
          </a:p>
          <a:p>
            <a:pPr>
              <a:lnSpc>
                <a:spcPct val="100000"/>
              </a:lnSpc>
            </a:pPr>
            <a:endParaRPr dirty="0"/>
          </a:p>
          <a:p>
            <a:pPr>
              <a:lnSpc>
                <a:spcPct val="100000"/>
              </a:lnSpc>
            </a:pPr>
            <a:endParaRPr dirty="0"/>
          </a:p>
        </p:txBody>
      </p:sp>
      <p:sp>
        <p:nvSpPr>
          <p:cNvPr id="198"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1DF0720A-DF16-4C13-ADA3-A6CB4B638D25}" type="slidenum">
              <a:rPr lang="en-US" sz="900">
                <a:solidFill>
                  <a:srgbClr val="000000"/>
                </a:solidFill>
                <a:latin typeface="Arial"/>
              </a:rPr>
              <a:t>16</a:t>
            </a:fld>
            <a:endParaRPr/>
          </a:p>
        </p:txBody>
      </p:sp>
      <p:pic>
        <p:nvPicPr>
          <p:cNvPr id="199" name="Picture 2"/>
          <p:cNvPicPr/>
          <p:nvPr/>
        </p:nvPicPr>
        <p:blipFill>
          <a:blip r:embed="rId2"/>
          <a:stretch>
            <a:fillRect/>
          </a:stretch>
        </p:blipFill>
        <p:spPr>
          <a:xfrm>
            <a:off x="544680" y="3780000"/>
            <a:ext cx="4114080" cy="2143440"/>
          </a:xfrm>
          <a:prstGeom prst="rect">
            <a:avLst/>
          </a:prstGeom>
          <a:ln>
            <a:noFill/>
          </a:ln>
        </p:spPr>
      </p:pic>
      <p:pic>
        <p:nvPicPr>
          <p:cNvPr id="200" name="Picture 3"/>
          <p:cNvPicPr/>
          <p:nvPr/>
        </p:nvPicPr>
        <p:blipFill>
          <a:blip r:embed="rId3"/>
          <a:stretch>
            <a:fillRect/>
          </a:stretch>
        </p:blipFill>
        <p:spPr>
          <a:xfrm>
            <a:off x="5000760" y="3531600"/>
            <a:ext cx="3885480" cy="26398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ustomShape 1"/>
          <p:cNvSpPr/>
          <p:nvPr/>
        </p:nvSpPr>
        <p:spPr>
          <a:xfrm>
            <a:off x="254160" y="157680"/>
            <a:ext cx="957924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Hardware – Pinmux</a:t>
            </a:r>
            <a:endParaRPr/>
          </a:p>
        </p:txBody>
      </p:sp>
      <p:sp>
        <p:nvSpPr>
          <p:cNvPr id="210" name="CustomShape 9"/>
          <p:cNvSpPr/>
          <p:nvPr/>
        </p:nvSpPr>
        <p:spPr>
          <a:xfrm>
            <a:off x="311400" y="1265400"/>
            <a:ext cx="960048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Pinmuxing is when a signal can be connected via a mux (switch) to various other signals</a:t>
            </a:r>
            <a:endParaRPr/>
          </a:p>
        </p:txBody>
      </p:sp>
      <p:sp>
        <p:nvSpPr>
          <p:cNvPr id="211" name="CustomShape 10"/>
          <p:cNvSpPr/>
          <p:nvPr/>
        </p:nvSpPr>
        <p:spPr>
          <a:xfrm>
            <a:off x="1127520" y="5949720"/>
            <a:ext cx="708156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Pinmuxing is used on almost every signal pin on the Beaglebone</a:t>
            </a:r>
            <a:endParaRPr/>
          </a:p>
        </p:txBody>
      </p:sp>
      <p:sp>
        <p:nvSpPr>
          <p:cNvPr id="21" name="Content Placeholder 5"/>
          <p:cNvSpPr txBox="1">
            <a:spLocks/>
          </p:cNvSpPr>
          <p:nvPr/>
        </p:nvSpPr>
        <p:spPr>
          <a:xfrm>
            <a:off x="2335446" y="4772024"/>
            <a:ext cx="2291872" cy="566683"/>
          </a:xfrm>
          <a:prstGeom prst="rect">
            <a:avLst/>
          </a:prstGeom>
        </p:spPr>
        <p:txBody>
          <a:bodyPr>
            <a:normAutofit fontScale="92500" lnSpcReduction="10000"/>
          </a:bodyPr>
          <a:lstStyle/>
          <a:p>
            <a:pPr algn="ctr"/>
            <a:r>
              <a:rPr lang="en-US" kern="0" smtClean="0">
                <a:solidFill>
                  <a:sysClr val="windowText" lastClr="000000"/>
                </a:solidFill>
              </a:rPr>
              <a:t>Internal</a:t>
            </a:r>
          </a:p>
          <a:p>
            <a:pPr algn="ctr"/>
            <a:r>
              <a:rPr lang="en-US" kern="0" smtClean="0">
                <a:solidFill>
                  <a:sysClr val="windowText" lastClr="000000"/>
                </a:solidFill>
              </a:rPr>
              <a:t>(Inside Chip)</a:t>
            </a:r>
            <a:endParaRPr lang="en-US" kern="0" dirty="0">
              <a:solidFill>
                <a:sysClr val="windowText" lastClr="000000"/>
              </a:solidFill>
            </a:endParaRPr>
          </a:p>
        </p:txBody>
      </p:sp>
      <p:pic>
        <p:nvPicPr>
          <p:cNvPr id="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912" y="2103437"/>
            <a:ext cx="2955925" cy="266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2335446" y="2697434"/>
            <a:ext cx="647934" cy="384721"/>
          </a:xfrm>
          <a:prstGeom prst="rect">
            <a:avLst/>
          </a:prstGeom>
          <a:noFill/>
        </p:spPr>
        <p:txBody>
          <a:bodyPr wrap="none" rtlCol="0">
            <a:spAutoFit/>
          </a:bodyPr>
          <a:lstStyle/>
          <a:p>
            <a:r>
              <a:rPr lang="en-US" dirty="0" err="1" smtClean="0"/>
              <a:t>gpio</a:t>
            </a:r>
            <a:endParaRPr lang="en-US" dirty="0"/>
          </a:p>
        </p:txBody>
      </p:sp>
      <p:sp>
        <p:nvSpPr>
          <p:cNvPr id="24" name="TextBox 23"/>
          <p:cNvSpPr txBox="1"/>
          <p:nvPr/>
        </p:nvSpPr>
        <p:spPr>
          <a:xfrm>
            <a:off x="2081577" y="3702595"/>
            <a:ext cx="1027845" cy="384721"/>
          </a:xfrm>
          <a:prstGeom prst="rect">
            <a:avLst/>
          </a:prstGeom>
          <a:noFill/>
        </p:spPr>
        <p:txBody>
          <a:bodyPr wrap="none" rtlCol="0">
            <a:spAutoFit/>
          </a:bodyPr>
          <a:lstStyle/>
          <a:p>
            <a:r>
              <a:rPr lang="en-US" dirty="0"/>
              <a:t>i</a:t>
            </a:r>
            <a:r>
              <a:rPr lang="en-US" dirty="0" smtClean="0"/>
              <a:t>2c_sda</a:t>
            </a:r>
            <a:endParaRPr lang="en-US" dirty="0"/>
          </a:p>
        </p:txBody>
      </p:sp>
      <p:sp>
        <p:nvSpPr>
          <p:cNvPr id="25" name="Rectangle 24"/>
          <p:cNvSpPr/>
          <p:nvPr/>
        </p:nvSpPr>
        <p:spPr>
          <a:xfrm>
            <a:off x="2081577" y="2560637"/>
            <a:ext cx="2730135" cy="2211387"/>
          </a:xfrm>
          <a:prstGeom prst="rect">
            <a:avLst/>
          </a:prstGeom>
          <a:solidFill>
            <a:srgbClr val="FF0000">
              <a:alpha val="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11712" y="2560637"/>
            <a:ext cx="1365067" cy="2211387"/>
          </a:xfrm>
          <a:prstGeom prst="rect">
            <a:avLst/>
          </a:prstGeom>
          <a:solidFill>
            <a:srgbClr val="00B0F0">
              <a:alpha val="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5"/>
          <p:cNvSpPr txBox="1">
            <a:spLocks/>
          </p:cNvSpPr>
          <p:nvPr/>
        </p:nvSpPr>
        <p:spPr bwMode="auto">
          <a:xfrm>
            <a:off x="4811712" y="4772024"/>
            <a:ext cx="2291872" cy="566683"/>
          </a:xfrm>
          <a:prstGeom prst="rect">
            <a:avLst/>
          </a:prstGeom>
          <a:noFill/>
          <a:ln w="9525" algn="ctr">
            <a:noFill/>
            <a:miter lim="800000"/>
            <a:headEnd/>
            <a:tailEnd/>
          </a:ln>
        </p:spPr>
        <p:txBody>
          <a:bodyPr vert="horz" wrap="square" lIns="93944" tIns="46969" rIns="93944" bIns="46969" numCol="1" anchor="t" anchorCtr="0" compatLnSpc="1">
            <a:prstTxWarp prst="textNoShape">
              <a:avLst/>
            </a:prstTxWarp>
            <a:normAutofit fontScale="70000" lnSpcReduction="20000"/>
          </a:bodyPr>
          <a:lstStyle>
            <a:lvl1pPr marL="233232" indent="-233232" algn="l" rtl="0" eaLnBrk="1" fontAlgn="base" hangingPunct="1">
              <a:spcBef>
                <a:spcPts val="823"/>
              </a:spcBef>
              <a:spcAft>
                <a:spcPct val="0"/>
              </a:spcAft>
              <a:buChar char="•"/>
              <a:defRPr sz="2200">
                <a:solidFill>
                  <a:schemeClr val="tx1"/>
                </a:solidFill>
                <a:latin typeface="+mn-lt"/>
                <a:ea typeface="+mn-ea"/>
                <a:cs typeface="+mn-cs"/>
              </a:defRPr>
            </a:lvl1pPr>
            <a:lvl2pPr marL="590413" indent="-239756" algn="l" rtl="0" eaLnBrk="1" fontAlgn="base" hangingPunct="1">
              <a:spcBef>
                <a:spcPct val="20000"/>
              </a:spcBef>
              <a:spcAft>
                <a:spcPct val="0"/>
              </a:spcAft>
              <a:buChar char="–"/>
              <a:defRPr sz="2000">
                <a:solidFill>
                  <a:schemeClr val="tx1"/>
                </a:solidFill>
                <a:latin typeface="+mn-lt"/>
              </a:defRPr>
            </a:lvl2pPr>
            <a:lvl3pPr marL="877468" indent="-169628" algn="l" rtl="0" eaLnBrk="1" fontAlgn="base" hangingPunct="1">
              <a:spcBef>
                <a:spcPct val="15000"/>
              </a:spcBef>
              <a:spcAft>
                <a:spcPct val="0"/>
              </a:spcAft>
              <a:buChar char="•"/>
              <a:defRPr sz="1900">
                <a:solidFill>
                  <a:schemeClr val="tx1"/>
                </a:solidFill>
                <a:latin typeface="+mn-lt"/>
              </a:defRPr>
            </a:lvl3pPr>
            <a:lvl4pPr marL="1234653" indent="-239756" algn="l" rtl="0" eaLnBrk="1" fontAlgn="base" hangingPunct="1">
              <a:spcBef>
                <a:spcPct val="5000"/>
              </a:spcBef>
              <a:spcAft>
                <a:spcPct val="0"/>
              </a:spcAft>
              <a:buChar char="–"/>
              <a:defRPr sz="1900">
                <a:solidFill>
                  <a:schemeClr val="tx1"/>
                </a:solidFill>
                <a:latin typeface="+mn-lt"/>
              </a:defRPr>
            </a:lvl4pPr>
            <a:lvl5pPr marL="1529857" indent="-177784" algn="l" rtl="0" eaLnBrk="1" fontAlgn="base" hangingPunct="1">
              <a:spcBef>
                <a:spcPct val="0"/>
              </a:spcBef>
              <a:spcAft>
                <a:spcPct val="0"/>
              </a:spcAft>
              <a:buChar char="»"/>
              <a:defRPr sz="1900">
                <a:solidFill>
                  <a:schemeClr val="tx1"/>
                </a:solidFill>
                <a:latin typeface="+mn-lt"/>
              </a:defRPr>
            </a:lvl5pPr>
            <a:lvl6pPr marL="1999582" indent="-177784" algn="l" rtl="0" eaLnBrk="1" fontAlgn="base" hangingPunct="1">
              <a:spcBef>
                <a:spcPct val="0"/>
              </a:spcBef>
              <a:spcAft>
                <a:spcPct val="0"/>
              </a:spcAft>
              <a:buChar char="»"/>
              <a:defRPr sz="1700">
                <a:solidFill>
                  <a:schemeClr val="tx1"/>
                </a:solidFill>
                <a:latin typeface="+mn-lt"/>
              </a:defRPr>
            </a:lvl6pPr>
            <a:lvl7pPr marL="2469306" indent="-177784" algn="l" rtl="0" eaLnBrk="1" fontAlgn="base" hangingPunct="1">
              <a:spcBef>
                <a:spcPct val="0"/>
              </a:spcBef>
              <a:spcAft>
                <a:spcPct val="0"/>
              </a:spcAft>
              <a:buChar char="»"/>
              <a:defRPr sz="1700">
                <a:solidFill>
                  <a:schemeClr val="tx1"/>
                </a:solidFill>
                <a:latin typeface="+mn-lt"/>
              </a:defRPr>
            </a:lvl7pPr>
            <a:lvl8pPr marL="2939028" indent="-177784" algn="l" rtl="0" eaLnBrk="1" fontAlgn="base" hangingPunct="1">
              <a:spcBef>
                <a:spcPct val="0"/>
              </a:spcBef>
              <a:spcAft>
                <a:spcPct val="0"/>
              </a:spcAft>
              <a:buChar char="»"/>
              <a:defRPr sz="1700">
                <a:solidFill>
                  <a:schemeClr val="tx1"/>
                </a:solidFill>
                <a:latin typeface="+mn-lt"/>
              </a:defRPr>
            </a:lvl8pPr>
            <a:lvl9pPr marL="3408755" indent="-177784" algn="l" rtl="0" eaLnBrk="1" fontAlgn="base" hangingPunct="1">
              <a:spcBef>
                <a:spcPct val="0"/>
              </a:spcBef>
              <a:spcAft>
                <a:spcPct val="0"/>
              </a:spcAft>
              <a:buChar char="»"/>
              <a:defRPr sz="1700">
                <a:solidFill>
                  <a:schemeClr val="tx1"/>
                </a:solidFill>
                <a:latin typeface="+mn-lt"/>
              </a:defRPr>
            </a:lvl9pPr>
          </a:lstStyle>
          <a:p>
            <a:pPr marL="0" indent="0" algn="ctr" defTabSz="914400">
              <a:buFontTx/>
              <a:buNone/>
            </a:pPr>
            <a:r>
              <a:rPr lang="en-US" kern="0" dirty="0" smtClean="0"/>
              <a:t>External</a:t>
            </a:r>
          </a:p>
          <a:p>
            <a:pPr marL="0" indent="0" algn="ctr" defTabSz="914400">
              <a:buFontTx/>
              <a:buNone/>
            </a:pPr>
            <a:r>
              <a:rPr lang="en-US" kern="0" dirty="0" smtClean="0"/>
              <a:t>(What you can access)</a:t>
            </a:r>
            <a:endParaRPr lang="en-US" kern="0" dirty="0"/>
          </a:p>
        </p:txBody>
      </p:sp>
      <p:sp>
        <p:nvSpPr>
          <p:cNvPr id="28" name="TextBox 27"/>
          <p:cNvSpPr txBox="1"/>
          <p:nvPr/>
        </p:nvSpPr>
        <p:spPr>
          <a:xfrm>
            <a:off x="5112041" y="3245369"/>
            <a:ext cx="891591" cy="384721"/>
          </a:xfrm>
          <a:prstGeom prst="rect">
            <a:avLst/>
          </a:prstGeom>
          <a:noFill/>
        </p:spPr>
        <p:txBody>
          <a:bodyPr wrap="none" rtlCol="0">
            <a:spAutoFit/>
          </a:bodyPr>
          <a:lstStyle/>
          <a:p>
            <a:r>
              <a:rPr lang="en-US" dirty="0" smtClean="0"/>
              <a:t>P9_29</a:t>
            </a:r>
            <a:endParaRPr lang="en-US"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254160" y="157680"/>
            <a:ext cx="957924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Software – Pinmux</a:t>
            </a:r>
            <a:endParaRPr/>
          </a:p>
        </p:txBody>
      </p:sp>
      <p:sp>
        <p:nvSpPr>
          <p:cNvPr id="213" name="CustomShape 2"/>
          <p:cNvSpPr/>
          <p:nvPr/>
        </p:nvSpPr>
        <p:spPr>
          <a:xfrm>
            <a:off x="276840" y="1265400"/>
            <a:ext cx="927576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To simplify configure a pin’s pinmuxing you can use a program/script called </a:t>
            </a:r>
            <a:r>
              <a:rPr lang="en-US" sz="1900" u="sng">
                <a:solidFill>
                  <a:srgbClr val="DE0000"/>
                </a:solidFill>
                <a:latin typeface="Arial"/>
              </a:rPr>
              <a:t>config-pin</a:t>
            </a:r>
            <a:endParaRPr/>
          </a:p>
        </p:txBody>
      </p:sp>
      <p:sp>
        <p:nvSpPr>
          <p:cNvPr id="214" name="CustomShape 3"/>
          <p:cNvSpPr/>
          <p:nvPr/>
        </p:nvSpPr>
        <p:spPr>
          <a:xfrm>
            <a:off x="1802160" y="1862280"/>
            <a:ext cx="5202360" cy="211608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debian@beaglebone:~$ config-pin P9_14 pwm</a:t>
            </a:r>
            <a:endParaRPr/>
          </a:p>
          <a:p>
            <a:pPr>
              <a:lnSpc>
                <a:spcPct val="100000"/>
              </a:lnSpc>
            </a:pPr>
            <a:endParaRPr/>
          </a:p>
          <a:p>
            <a:pPr>
              <a:lnSpc>
                <a:spcPct val="100000"/>
              </a:lnSpc>
            </a:pPr>
            <a:r>
              <a:rPr lang="en-US" sz="1900">
                <a:solidFill>
                  <a:srgbClr val="000000"/>
                </a:solidFill>
                <a:latin typeface="Arial"/>
              </a:rPr>
              <a:t>debian@beaglebone:~$ config-pin -q P9_14</a:t>
            </a:r>
            <a:endParaRPr/>
          </a:p>
          <a:p>
            <a:pPr>
              <a:lnSpc>
                <a:spcPct val="100000"/>
              </a:lnSpc>
            </a:pPr>
            <a:r>
              <a:rPr lang="en-US" sz="1900">
                <a:solidFill>
                  <a:srgbClr val="000000"/>
                </a:solidFill>
                <a:latin typeface="Arial"/>
              </a:rPr>
              <a:t>P9_14 Mode: pwm</a:t>
            </a:r>
            <a:endParaRPr/>
          </a:p>
          <a:p>
            <a:pPr>
              <a:lnSpc>
                <a:spcPct val="100000"/>
              </a:lnSpc>
            </a:pPr>
            <a:endParaRPr/>
          </a:p>
          <a:p>
            <a:pPr>
              <a:lnSpc>
                <a:spcPct val="100000"/>
              </a:lnSpc>
            </a:pPr>
            <a:r>
              <a:rPr lang="en-US" sz="1900">
                <a:solidFill>
                  <a:srgbClr val="000000"/>
                </a:solidFill>
                <a:latin typeface="Arial"/>
              </a:rPr>
              <a:t>debian@beaglebone:~$ config-pin -l P9_14</a:t>
            </a:r>
            <a:endParaRPr/>
          </a:p>
          <a:p>
            <a:pPr>
              <a:lnSpc>
                <a:spcPct val="100000"/>
              </a:lnSpc>
            </a:pPr>
            <a:r>
              <a:rPr lang="en-US" sz="1900">
                <a:solidFill>
                  <a:srgbClr val="000000"/>
                </a:solidFill>
                <a:latin typeface="Arial"/>
              </a:rPr>
              <a:t>default  gpio  gpio_pu  gpio_pd  pwm</a:t>
            </a:r>
            <a:endParaRPr/>
          </a:p>
        </p:txBody>
      </p:sp>
      <p:sp>
        <p:nvSpPr>
          <p:cNvPr id="215" name="CustomShape 4"/>
          <p:cNvSpPr/>
          <p:nvPr/>
        </p:nvSpPr>
        <p:spPr>
          <a:xfrm>
            <a:off x="562320" y="2696760"/>
            <a:ext cx="119268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Output -&gt;</a:t>
            </a:r>
            <a:endParaRPr/>
          </a:p>
        </p:txBody>
      </p:sp>
      <p:sp>
        <p:nvSpPr>
          <p:cNvPr id="216" name="CustomShape 5"/>
          <p:cNvSpPr/>
          <p:nvPr/>
        </p:nvSpPr>
        <p:spPr>
          <a:xfrm>
            <a:off x="489600" y="3533400"/>
            <a:ext cx="119268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Output -&gt;</a:t>
            </a:r>
            <a:endParaRPr/>
          </a:p>
        </p:txBody>
      </p:sp>
      <p:sp>
        <p:nvSpPr>
          <p:cNvPr id="217" name="CustomShape 6"/>
          <p:cNvSpPr/>
          <p:nvPr/>
        </p:nvSpPr>
        <p:spPr>
          <a:xfrm>
            <a:off x="7249680" y="1835640"/>
            <a:ext cx="222912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Set P9_14 to PWM</a:t>
            </a:r>
            <a:endParaRPr/>
          </a:p>
        </p:txBody>
      </p:sp>
      <p:sp>
        <p:nvSpPr>
          <p:cNvPr id="218" name="CustomShape 7"/>
          <p:cNvSpPr/>
          <p:nvPr/>
        </p:nvSpPr>
        <p:spPr>
          <a:xfrm>
            <a:off x="7115760" y="2404080"/>
            <a:ext cx="2916360" cy="66888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Get information regarding</a:t>
            </a:r>
            <a:endParaRPr/>
          </a:p>
          <a:p>
            <a:pPr>
              <a:lnSpc>
                <a:spcPct val="100000"/>
              </a:lnSpc>
            </a:pPr>
            <a:r>
              <a:rPr lang="en-US" sz="1900">
                <a:solidFill>
                  <a:srgbClr val="000000"/>
                </a:solidFill>
                <a:latin typeface="Arial"/>
              </a:rPr>
              <a:t>P9_14 current setting</a:t>
            </a:r>
            <a:endParaRPr/>
          </a:p>
        </p:txBody>
      </p:sp>
      <p:sp>
        <p:nvSpPr>
          <p:cNvPr id="219" name="CustomShape 8"/>
          <p:cNvSpPr/>
          <p:nvPr/>
        </p:nvSpPr>
        <p:spPr>
          <a:xfrm>
            <a:off x="6913440" y="3341520"/>
            <a:ext cx="2901240" cy="66888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Get list of modes you can</a:t>
            </a:r>
            <a:endParaRPr/>
          </a:p>
          <a:p>
            <a:pPr>
              <a:lnSpc>
                <a:spcPct val="100000"/>
              </a:lnSpc>
            </a:pPr>
            <a:r>
              <a:rPr lang="en-US" sz="1900">
                <a:solidFill>
                  <a:srgbClr val="000000"/>
                </a:solidFill>
                <a:latin typeface="Arial"/>
              </a:rPr>
              <a:t>Set P9_14 to</a:t>
            </a:r>
            <a:endParaRPr/>
          </a:p>
        </p:txBody>
      </p:sp>
      <p:sp>
        <p:nvSpPr>
          <p:cNvPr id="220" name="CustomShape 9"/>
          <p:cNvSpPr/>
          <p:nvPr/>
        </p:nvSpPr>
        <p:spPr>
          <a:xfrm flipH="1">
            <a:off x="6627600" y="3533400"/>
            <a:ext cx="266040" cy="360"/>
          </a:xfrm>
          <a:prstGeom prst="straightConnector1">
            <a:avLst/>
          </a:prstGeom>
          <a:noFill/>
          <a:ln w="28440">
            <a:solidFill>
              <a:srgbClr val="000000"/>
            </a:solidFill>
            <a:round/>
            <a:tailEnd type="arrow" w="med" len="med"/>
          </a:ln>
        </p:spPr>
      </p:sp>
      <p:sp>
        <p:nvSpPr>
          <p:cNvPr id="221" name="CustomShape 10"/>
          <p:cNvSpPr/>
          <p:nvPr/>
        </p:nvSpPr>
        <p:spPr>
          <a:xfrm flipH="1">
            <a:off x="6780240" y="2637000"/>
            <a:ext cx="266040" cy="360"/>
          </a:xfrm>
          <a:prstGeom prst="straightConnector1">
            <a:avLst/>
          </a:prstGeom>
          <a:noFill/>
          <a:ln w="19080">
            <a:solidFill>
              <a:srgbClr val="000000"/>
            </a:solidFill>
            <a:round/>
            <a:tailEnd type="arrow" w="med" len="med"/>
          </a:ln>
        </p:spPr>
      </p:sp>
      <p:sp>
        <p:nvSpPr>
          <p:cNvPr id="222" name="CustomShape 11"/>
          <p:cNvSpPr/>
          <p:nvPr/>
        </p:nvSpPr>
        <p:spPr>
          <a:xfrm flipH="1">
            <a:off x="6968520" y="2043360"/>
            <a:ext cx="266040" cy="360"/>
          </a:xfrm>
          <a:prstGeom prst="straightConnector1">
            <a:avLst/>
          </a:prstGeom>
          <a:noFill/>
          <a:ln w="19080">
            <a:solidFill>
              <a:srgbClr val="000000"/>
            </a:solidFill>
            <a:round/>
            <a:tailEnd type="arrow" w="med" len="med"/>
          </a:ln>
        </p:spPr>
      </p:sp>
      <p:sp>
        <p:nvSpPr>
          <p:cNvPr id="223" name="CustomShape 12"/>
          <p:cNvSpPr/>
          <p:nvPr/>
        </p:nvSpPr>
        <p:spPr>
          <a:xfrm>
            <a:off x="484920" y="4465800"/>
            <a:ext cx="4400640" cy="240552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Python version (What you will be using)</a:t>
            </a:r>
            <a:endParaRPr/>
          </a:p>
          <a:p>
            <a:pPr>
              <a:lnSpc>
                <a:spcPct val="100000"/>
              </a:lnSpc>
            </a:pPr>
            <a:endParaRPr/>
          </a:p>
          <a:p>
            <a:pPr>
              <a:lnSpc>
                <a:spcPct val="100000"/>
              </a:lnSpc>
            </a:pPr>
            <a:r>
              <a:rPr lang="en-US" sz="1900">
                <a:solidFill>
                  <a:srgbClr val="000000"/>
                </a:solidFill>
                <a:latin typeface="Arial"/>
              </a:rPr>
              <a:t>workshop.setPinMux("P9_29","gpio")</a:t>
            </a:r>
            <a:endParaRPr/>
          </a:p>
          <a:p>
            <a:pPr>
              <a:lnSpc>
                <a:spcPct val="100000"/>
              </a:lnSpc>
            </a:pPr>
            <a:endParaRPr/>
          </a:p>
          <a:p>
            <a:pPr>
              <a:lnSpc>
                <a:spcPct val="100000"/>
              </a:lnSpc>
            </a:pPr>
            <a:r>
              <a:rPr lang="en-US" sz="1900">
                <a:solidFill>
                  <a:srgbClr val="000000"/>
                </a:solidFill>
                <a:latin typeface="Arial"/>
              </a:rPr>
              <a:t>Set P9_29 to gpio mode.</a:t>
            </a:r>
            <a:endParaRPr/>
          </a:p>
          <a:p>
            <a:pPr>
              <a:lnSpc>
                <a:spcPct val="100000"/>
              </a:lnSpc>
            </a:pPr>
            <a:endParaRPr/>
          </a:p>
          <a:p>
            <a:pPr>
              <a:lnSpc>
                <a:spcPct val="100000"/>
              </a:lnSpc>
            </a:pPr>
            <a:r>
              <a:rPr lang="en-US" sz="1900">
                <a:solidFill>
                  <a:srgbClr val="000000"/>
                </a:solidFill>
                <a:latin typeface="Arial"/>
              </a:rPr>
              <a:t>Modes you will use in this workshop:</a:t>
            </a:r>
            <a:endParaRPr/>
          </a:p>
          <a:p>
            <a:pPr>
              <a:lnSpc>
                <a:spcPct val="100000"/>
              </a:lnSpc>
            </a:pPr>
            <a:r>
              <a:rPr lang="en-US" sz="1900">
                <a:solidFill>
                  <a:srgbClr val="000000"/>
                </a:solidFill>
                <a:latin typeface="Arial"/>
              </a:rPr>
              <a:t>gpio and i2c</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CustomShape 1"/>
          <p:cNvSpPr/>
          <p:nvPr/>
        </p:nvSpPr>
        <p:spPr>
          <a:xfrm>
            <a:off x="254160" y="157680"/>
            <a:ext cx="957924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Peripheral – GPIO: Basic Electrical Information</a:t>
            </a:r>
            <a:endParaRPr/>
          </a:p>
        </p:txBody>
      </p:sp>
      <p:sp>
        <p:nvSpPr>
          <p:cNvPr id="225" name="CustomShape 2"/>
          <p:cNvSpPr/>
          <p:nvPr/>
        </p:nvSpPr>
        <p:spPr>
          <a:xfrm>
            <a:off x="367560" y="1155600"/>
            <a:ext cx="9334440" cy="5451120"/>
          </a:xfrm>
          <a:prstGeom prst="rect">
            <a:avLst/>
          </a:prstGeom>
          <a:noFill/>
          <a:ln>
            <a:noFill/>
          </a:ln>
        </p:spPr>
      </p:sp>
      <p:sp>
        <p:nvSpPr>
          <p:cNvPr id="226"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DD265F98-AFB9-4489-9230-7135A3035381}" type="slidenum">
              <a:rPr lang="en-US" sz="900">
                <a:solidFill>
                  <a:srgbClr val="000000"/>
                </a:solidFill>
                <a:latin typeface="Arial"/>
              </a:rPr>
              <a:t>19</a:t>
            </a:fld>
            <a:endParaRPr/>
          </a:p>
        </p:txBody>
      </p:sp>
      <p:sp>
        <p:nvSpPr>
          <p:cNvPr id="227" name="CustomShape 4"/>
          <p:cNvSpPr/>
          <p:nvPr/>
        </p:nvSpPr>
        <p:spPr>
          <a:xfrm>
            <a:off x="504000" y="1769040"/>
            <a:ext cx="9070920" cy="4383720"/>
          </a:xfrm>
          <a:prstGeom prst="rect">
            <a:avLst/>
          </a:prstGeom>
          <a:noFill/>
          <a:ln>
            <a:noFill/>
          </a:ln>
        </p:spPr>
        <p:txBody>
          <a:bodyPr lIns="0" tIns="0" rIns="0" bIns="0"/>
          <a:lstStyle/>
          <a:p>
            <a:pPr>
              <a:lnSpc>
                <a:spcPct val="100000"/>
              </a:lnSpc>
              <a:buFont typeface="Arial"/>
              <a:buChar char="•"/>
            </a:pPr>
            <a:r>
              <a:rPr lang="en-US" sz="3200">
                <a:solidFill>
                  <a:srgbClr val="000000"/>
                </a:solidFill>
                <a:latin typeface="Arial"/>
              </a:rPr>
              <a:t>Input - </a:t>
            </a:r>
            <a:endParaRPr/>
          </a:p>
          <a:p>
            <a:pPr lvl="1">
              <a:lnSpc>
                <a:spcPct val="100000"/>
              </a:lnSpc>
              <a:buSzPct val="75000"/>
              <a:buFont typeface="Arial"/>
              <a:buChar char="•"/>
            </a:pPr>
            <a:r>
              <a:rPr lang="en-US" sz="2800">
                <a:solidFill>
                  <a:srgbClr val="000000"/>
                </a:solidFill>
                <a:latin typeface="Arial"/>
              </a:rPr>
              <a:t>High (1) : voltage &gt;= 2 V</a:t>
            </a:r>
            <a:endParaRPr/>
          </a:p>
          <a:p>
            <a:pPr lvl="1">
              <a:lnSpc>
                <a:spcPct val="100000"/>
              </a:lnSpc>
              <a:buSzPct val="75000"/>
              <a:buFont typeface="Arial"/>
              <a:buChar char="•"/>
            </a:pPr>
            <a:r>
              <a:rPr lang="en-US" sz="2800">
                <a:solidFill>
                  <a:srgbClr val="000000"/>
                </a:solidFill>
                <a:latin typeface="Arial"/>
              </a:rPr>
              <a:t>Low (0) : voltage &lt;= .8 V</a:t>
            </a:r>
            <a:endParaRPr/>
          </a:p>
          <a:p>
            <a:pPr>
              <a:lnSpc>
                <a:spcPct val="100000"/>
              </a:lnSpc>
              <a:buSzPct val="45000"/>
              <a:buFont typeface="Arial"/>
              <a:buChar char="•"/>
            </a:pPr>
            <a:r>
              <a:rPr lang="en-US" sz="3200">
                <a:solidFill>
                  <a:srgbClr val="000000"/>
                </a:solidFill>
                <a:latin typeface="Arial"/>
              </a:rPr>
              <a:t>Output</a:t>
            </a:r>
            <a:endParaRPr/>
          </a:p>
          <a:p>
            <a:pPr lvl="1">
              <a:lnSpc>
                <a:spcPct val="100000"/>
              </a:lnSpc>
              <a:buSzPct val="75000"/>
              <a:buFont typeface="Arial"/>
              <a:buChar char="•"/>
            </a:pPr>
            <a:r>
              <a:rPr lang="en-US" sz="2800">
                <a:solidFill>
                  <a:srgbClr val="000000"/>
                </a:solidFill>
                <a:latin typeface="Arial"/>
              </a:rPr>
              <a:t>High (1) : 3.3 V</a:t>
            </a:r>
            <a:endParaRPr/>
          </a:p>
          <a:p>
            <a:pPr lvl="1">
              <a:lnSpc>
                <a:spcPct val="100000"/>
              </a:lnSpc>
              <a:buSzPct val="75000"/>
              <a:buFont typeface="Arial"/>
              <a:buChar char="•"/>
            </a:pPr>
            <a:r>
              <a:rPr lang="en-US" sz="2800">
                <a:solidFill>
                  <a:srgbClr val="000000"/>
                </a:solidFill>
                <a:latin typeface="Arial"/>
              </a:rPr>
              <a:t>Low (0) : 0 V</a:t>
            </a:r>
            <a:endParaRPr/>
          </a:p>
        </p:txBody>
      </p:sp>
      <p:pic>
        <p:nvPicPr>
          <p:cNvPr id="228" name="Picture 8"/>
          <p:cNvPicPr/>
          <p:nvPr/>
        </p:nvPicPr>
        <p:blipFill>
          <a:blip r:embed="rId2"/>
          <a:stretch>
            <a:fillRect/>
          </a:stretch>
        </p:blipFill>
        <p:spPr>
          <a:xfrm>
            <a:off x="4756680" y="3383280"/>
            <a:ext cx="4020840" cy="30168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7322400" y="6656760"/>
            <a:ext cx="2351520" cy="226800"/>
          </a:xfrm>
          <a:prstGeom prst="rect">
            <a:avLst/>
          </a:prstGeom>
          <a:noFill/>
          <a:ln>
            <a:noFill/>
          </a:ln>
        </p:spPr>
        <p:txBody>
          <a:bodyPr lIns="93960" tIns="47160" rIns="93960" bIns="47160"/>
          <a:lstStyle/>
          <a:p>
            <a:pPr>
              <a:lnSpc>
                <a:spcPct val="100000"/>
              </a:lnSpc>
            </a:pPr>
            <a:fld id="{EB5317AA-B8BB-4765-977B-0325DE85CB95}" type="slidenum">
              <a:rPr lang="en-US" sz="900">
                <a:solidFill>
                  <a:srgbClr val="000000"/>
                </a:solidFill>
                <a:latin typeface="Arial"/>
              </a:rPr>
              <a:t>2</a:t>
            </a:fld>
            <a:endParaRPr/>
          </a:p>
        </p:txBody>
      </p:sp>
      <p:sp>
        <p:nvSpPr>
          <p:cNvPr id="127" name="CustomShape 2"/>
          <p:cNvSpPr/>
          <p:nvPr/>
        </p:nvSpPr>
        <p:spPr>
          <a:xfrm>
            <a:off x="392040" y="5380200"/>
            <a:ext cx="9324000" cy="1256040"/>
          </a:xfrm>
          <a:prstGeom prst="rect">
            <a:avLst/>
          </a:prstGeom>
          <a:noFill/>
          <a:ln>
            <a:noFill/>
          </a:ln>
        </p:spPr>
        <p:txBody>
          <a:bodyPr lIns="93960" tIns="47160" rIns="93960" bIns="47160"/>
          <a:lstStyle/>
          <a:p>
            <a:pPr>
              <a:lnSpc>
                <a:spcPct val="100000"/>
              </a:lnSpc>
            </a:pPr>
            <a:r>
              <a:rPr lang="en-US" sz="2200" b="1">
                <a:solidFill>
                  <a:srgbClr val="000000"/>
                </a:solidFill>
                <a:latin typeface="Arial"/>
              </a:rPr>
              <a:t>Franklin Cooper</a:t>
            </a:r>
            <a:endParaRPr/>
          </a:p>
          <a:p>
            <a:pPr>
              <a:lnSpc>
                <a:spcPct val="100000"/>
              </a:lnSpc>
            </a:pPr>
            <a:r>
              <a:rPr lang="en-US" sz="2200" b="1">
                <a:solidFill>
                  <a:srgbClr val="000000"/>
                </a:solidFill>
                <a:latin typeface="Arial"/>
              </a:rPr>
              <a:t>University Marketing Manager</a:t>
            </a:r>
            <a:endParaRPr/>
          </a:p>
        </p:txBody>
      </p:sp>
      <p:sp>
        <p:nvSpPr>
          <p:cNvPr id="128" name="CustomShape 3"/>
          <p:cNvSpPr/>
          <p:nvPr/>
        </p:nvSpPr>
        <p:spPr>
          <a:xfrm>
            <a:off x="239760" y="808200"/>
            <a:ext cx="9600480" cy="1619640"/>
          </a:xfrm>
          <a:prstGeom prst="rect">
            <a:avLst/>
          </a:prstGeom>
          <a:noFill/>
          <a:ln>
            <a:noFill/>
          </a:ln>
        </p:spPr>
        <p:txBody>
          <a:bodyPr lIns="93960" tIns="47160" rIns="93960" bIns="47160" anchor="ctr"/>
          <a:lstStyle/>
          <a:p>
            <a:pPr algn="ctr">
              <a:lnSpc>
                <a:spcPct val="100000"/>
              </a:lnSpc>
            </a:pPr>
            <a:r>
              <a:rPr lang="en-US" sz="4000" b="1">
                <a:solidFill>
                  <a:srgbClr val="DE0000"/>
                </a:solidFill>
                <a:latin typeface="Arial"/>
              </a:rPr>
              <a:t>Super Introduction to Embedded Linux Workshop</a:t>
            </a:r>
            <a:endParaRPr/>
          </a:p>
        </p:txBody>
      </p:sp>
      <p:pic>
        <p:nvPicPr>
          <p:cNvPr id="129" name="Picture 8"/>
          <p:cNvPicPr/>
          <p:nvPr/>
        </p:nvPicPr>
        <p:blipFill>
          <a:blip r:embed="rId2"/>
          <a:stretch>
            <a:fillRect/>
          </a:stretch>
        </p:blipFill>
        <p:spPr>
          <a:xfrm>
            <a:off x="3840480" y="2491200"/>
            <a:ext cx="2122920" cy="2326680"/>
          </a:xfrm>
          <a:prstGeom prst="rect">
            <a:avLst/>
          </a:prstGeom>
          <a:ln>
            <a:noFill/>
          </a:ln>
        </p:spPr>
      </p:pic>
      <p:pic>
        <p:nvPicPr>
          <p:cNvPr id="130" name="Picture 2"/>
          <p:cNvPicPr/>
          <p:nvPr/>
        </p:nvPicPr>
        <p:blipFill>
          <a:blip r:embed="rId3"/>
          <a:stretch>
            <a:fillRect/>
          </a:stretch>
        </p:blipFill>
        <p:spPr>
          <a:xfrm>
            <a:off x="696960" y="2585880"/>
            <a:ext cx="2758680" cy="2136960"/>
          </a:xfrm>
          <a:prstGeom prst="rect">
            <a:avLst/>
          </a:prstGeom>
          <a:ln>
            <a:noFill/>
          </a:ln>
        </p:spPr>
      </p:pic>
      <p:pic>
        <p:nvPicPr>
          <p:cNvPr id="131" name="Picture 3"/>
          <p:cNvPicPr/>
          <p:nvPr/>
        </p:nvPicPr>
        <p:blipFill>
          <a:blip r:embed="rId4"/>
          <a:stretch>
            <a:fillRect/>
          </a:stretch>
        </p:blipFill>
        <p:spPr>
          <a:xfrm>
            <a:off x="6781320" y="2680920"/>
            <a:ext cx="2773080" cy="1987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Hardware - Push Button: Introduction</a:t>
            </a:r>
            <a:endParaRPr/>
          </a:p>
        </p:txBody>
      </p:sp>
      <p:sp>
        <p:nvSpPr>
          <p:cNvPr id="230" name="CustomShape 2"/>
          <p:cNvSpPr/>
          <p:nvPr/>
        </p:nvSpPr>
        <p:spPr>
          <a:xfrm>
            <a:off x="367560" y="1155600"/>
            <a:ext cx="9334440" cy="5451120"/>
          </a:xfrm>
          <a:prstGeom prst="rect">
            <a:avLst/>
          </a:prstGeom>
          <a:noFill/>
          <a:ln>
            <a:noFill/>
          </a:ln>
        </p:spPr>
      </p:sp>
      <p:sp>
        <p:nvSpPr>
          <p:cNvPr id="231"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581EC402-2887-4484-96D7-1FA7A545652A}" type="slidenum">
              <a:rPr lang="en-US" sz="900">
                <a:solidFill>
                  <a:srgbClr val="000000"/>
                </a:solidFill>
                <a:latin typeface="Arial"/>
              </a:rPr>
              <a:t>20</a:t>
            </a:fld>
            <a:endParaRPr/>
          </a:p>
        </p:txBody>
      </p:sp>
      <p:sp>
        <p:nvSpPr>
          <p:cNvPr id="232" name="CustomShape 4"/>
          <p:cNvSpPr/>
          <p:nvPr/>
        </p:nvSpPr>
        <p:spPr>
          <a:xfrm>
            <a:off x="504000" y="1769040"/>
            <a:ext cx="9070920" cy="4383720"/>
          </a:xfrm>
          <a:prstGeom prst="rect">
            <a:avLst/>
          </a:prstGeom>
          <a:noFill/>
          <a:ln>
            <a:noFill/>
          </a:ln>
        </p:spPr>
        <p:txBody>
          <a:bodyPr lIns="0" tIns="0" rIns="0" bIns="0"/>
          <a:lstStyle/>
          <a:p>
            <a:pPr>
              <a:lnSpc>
                <a:spcPct val="100000"/>
              </a:lnSpc>
              <a:buSzPct val="45000"/>
            </a:pPr>
            <a:r>
              <a:rPr lang="en-US" sz="3200" dirty="0">
                <a:solidFill>
                  <a:srgbClr val="000000"/>
                </a:solidFill>
                <a:latin typeface="Arial"/>
              </a:rPr>
              <a:t>Basic Switch – by default pins 1 and 2 are not connected to pins 3 and 4.</a:t>
            </a:r>
            <a:endParaRPr dirty="0"/>
          </a:p>
        </p:txBody>
      </p:sp>
      <p:pic>
        <p:nvPicPr>
          <p:cNvPr id="233" name="Picture 5"/>
          <p:cNvPicPr/>
          <p:nvPr/>
        </p:nvPicPr>
        <p:blipFill>
          <a:blip r:embed="rId2"/>
          <a:stretch>
            <a:fillRect/>
          </a:stretch>
        </p:blipFill>
        <p:spPr>
          <a:xfrm>
            <a:off x="1143360" y="3291840"/>
            <a:ext cx="2239200" cy="2220480"/>
          </a:xfrm>
          <a:prstGeom prst="rect">
            <a:avLst/>
          </a:prstGeom>
          <a:ln>
            <a:noFill/>
          </a:ln>
        </p:spPr>
      </p:pic>
      <p:pic>
        <p:nvPicPr>
          <p:cNvPr id="234" name="Picture 6"/>
          <p:cNvPicPr/>
          <p:nvPr/>
        </p:nvPicPr>
        <p:blipFill>
          <a:blip r:embed="rId3"/>
          <a:stretch>
            <a:fillRect/>
          </a:stretch>
        </p:blipFill>
        <p:spPr>
          <a:xfrm>
            <a:off x="5120640" y="3383280"/>
            <a:ext cx="3047040" cy="1970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Hardware – Push Button: Wiring</a:t>
            </a:r>
            <a:endParaRPr/>
          </a:p>
        </p:txBody>
      </p:sp>
      <p:sp>
        <p:nvSpPr>
          <p:cNvPr id="236" name="CustomShape 2"/>
          <p:cNvSpPr/>
          <p:nvPr/>
        </p:nvSpPr>
        <p:spPr>
          <a:xfrm>
            <a:off x="367560" y="1155600"/>
            <a:ext cx="9334440" cy="5451120"/>
          </a:xfrm>
          <a:prstGeom prst="rect">
            <a:avLst/>
          </a:prstGeom>
          <a:noFill/>
          <a:ln>
            <a:noFill/>
          </a:ln>
        </p:spPr>
      </p:sp>
      <p:sp>
        <p:nvSpPr>
          <p:cNvPr id="237"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5E01802F-DA8E-44BE-BB29-4EC502036672}" type="slidenum">
              <a:rPr lang="en-US" sz="900">
                <a:solidFill>
                  <a:srgbClr val="000000"/>
                </a:solidFill>
                <a:latin typeface="Arial"/>
              </a:rPr>
              <a:t>21</a:t>
            </a:fld>
            <a:endParaRPr/>
          </a:p>
        </p:txBody>
      </p:sp>
      <p:sp>
        <p:nvSpPr>
          <p:cNvPr id="238" name="CustomShape 4"/>
          <p:cNvSpPr/>
          <p:nvPr/>
        </p:nvSpPr>
        <p:spPr>
          <a:xfrm>
            <a:off x="504000" y="1769040"/>
            <a:ext cx="9070920" cy="4383720"/>
          </a:xfrm>
          <a:prstGeom prst="rect">
            <a:avLst/>
          </a:prstGeom>
          <a:noFill/>
          <a:ln>
            <a:noFill/>
          </a:ln>
        </p:spPr>
        <p:txBody>
          <a:bodyPr lIns="0" tIns="0" rIns="0" bIns="0"/>
          <a:lstStyle/>
          <a:p>
            <a:pPr>
              <a:lnSpc>
                <a:spcPct val="100000"/>
              </a:lnSpc>
              <a:buSzPct val="45000"/>
            </a:pPr>
            <a:r>
              <a:rPr lang="en-US" sz="3200" dirty="0">
                <a:solidFill>
                  <a:srgbClr val="000000"/>
                </a:solidFill>
                <a:latin typeface="Arial"/>
              </a:rPr>
              <a:t>BBB Header Pin P9_29 is connected to one side of tactile switch. VCC is connected to other side of tactile switch.</a:t>
            </a:r>
            <a:endParaRPr dirty="0"/>
          </a:p>
        </p:txBody>
      </p:sp>
      <p:pic>
        <p:nvPicPr>
          <p:cNvPr id="239" name="Picture 2"/>
          <p:cNvPicPr/>
          <p:nvPr/>
        </p:nvPicPr>
        <p:blipFill>
          <a:blip r:embed="rId2"/>
          <a:stretch>
            <a:fillRect/>
          </a:stretch>
        </p:blipFill>
        <p:spPr>
          <a:xfrm>
            <a:off x="3135240" y="3551400"/>
            <a:ext cx="4894560" cy="2437560"/>
          </a:xfrm>
          <a:prstGeom prst="rect">
            <a:avLst/>
          </a:prstGeom>
          <a:ln>
            <a:noFill/>
          </a:ln>
        </p:spPr>
      </p:pic>
      <p:sp>
        <p:nvSpPr>
          <p:cNvPr id="240" name="Line 5"/>
          <p:cNvSpPr/>
          <p:nvPr/>
        </p:nvSpPr>
        <p:spPr>
          <a:xfrm flipH="1">
            <a:off x="2220840" y="4325760"/>
            <a:ext cx="1066680" cy="0"/>
          </a:xfrm>
          <a:prstGeom prst="line">
            <a:avLst/>
          </a:prstGeom>
          <a:ln w="38160">
            <a:solidFill>
              <a:srgbClr val="00B050"/>
            </a:solidFill>
            <a:round/>
          </a:ln>
        </p:spPr>
      </p:sp>
      <p:sp>
        <p:nvSpPr>
          <p:cNvPr id="241" name="CustomShape 6"/>
          <p:cNvSpPr/>
          <p:nvPr/>
        </p:nvSpPr>
        <p:spPr>
          <a:xfrm>
            <a:off x="1146600" y="4095000"/>
            <a:ext cx="1031040" cy="441720"/>
          </a:xfrm>
          <a:prstGeom prst="rect">
            <a:avLst/>
          </a:prstGeom>
          <a:noFill/>
          <a:ln>
            <a:noFill/>
          </a:ln>
        </p:spPr>
        <p:txBody>
          <a:bodyPr wrap="none" lIns="90000" tIns="45000" rIns="90000" bIns="45000"/>
          <a:lstStyle/>
          <a:p>
            <a:pPr>
              <a:lnSpc>
                <a:spcPct val="100000"/>
              </a:lnSpc>
            </a:pPr>
            <a:r>
              <a:rPr lang="en-US" sz="2300">
                <a:solidFill>
                  <a:srgbClr val="000000"/>
                </a:solidFill>
                <a:latin typeface="Arial"/>
              </a:rPr>
              <a:t>P9_29</a:t>
            </a:r>
            <a:endParaRPr/>
          </a:p>
        </p:txBody>
      </p:sp>
      <p:sp>
        <p:nvSpPr>
          <p:cNvPr id="242" name="CustomShape 7"/>
          <p:cNvSpPr/>
          <p:nvPr/>
        </p:nvSpPr>
        <p:spPr>
          <a:xfrm>
            <a:off x="8006040" y="3961440"/>
            <a:ext cx="956160" cy="441720"/>
          </a:xfrm>
          <a:prstGeom prst="rect">
            <a:avLst/>
          </a:prstGeom>
          <a:noFill/>
          <a:ln>
            <a:noFill/>
          </a:ln>
        </p:spPr>
        <p:txBody>
          <a:bodyPr wrap="none" lIns="90000" tIns="45000" rIns="90000" bIns="45000"/>
          <a:lstStyle/>
          <a:p>
            <a:pPr>
              <a:lnSpc>
                <a:spcPct val="100000"/>
              </a:lnSpc>
            </a:pPr>
            <a:r>
              <a:rPr lang="en-US" sz="2300">
                <a:solidFill>
                  <a:srgbClr val="000000"/>
                </a:solidFill>
                <a:latin typeface="Arial"/>
              </a:rPr>
              <a:t>+3.3V</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Quiz 1 - GPIO</a:t>
            </a:r>
            <a:endParaRPr/>
          </a:p>
        </p:txBody>
      </p:sp>
      <p:sp>
        <p:nvSpPr>
          <p:cNvPr id="244" name="CustomShape 2"/>
          <p:cNvSpPr/>
          <p:nvPr/>
        </p:nvSpPr>
        <p:spPr>
          <a:xfrm>
            <a:off x="367560" y="1155600"/>
            <a:ext cx="9334440" cy="5451120"/>
          </a:xfrm>
          <a:prstGeom prst="rect">
            <a:avLst/>
          </a:prstGeom>
          <a:noFill/>
          <a:ln>
            <a:noFill/>
          </a:ln>
        </p:spPr>
      </p:sp>
      <p:sp>
        <p:nvSpPr>
          <p:cNvPr id="245"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DB90FAFF-C7A4-4C74-BDF8-AA6C595CFDE2}" type="slidenum">
              <a:rPr lang="en-US" sz="900">
                <a:solidFill>
                  <a:srgbClr val="000000"/>
                </a:solidFill>
                <a:latin typeface="Arial"/>
              </a:rPr>
              <a:t>22</a:t>
            </a:fld>
            <a:endParaRPr/>
          </a:p>
        </p:txBody>
      </p:sp>
      <p:sp>
        <p:nvSpPr>
          <p:cNvPr id="246" name="CustomShape 4"/>
          <p:cNvSpPr/>
          <p:nvPr/>
        </p:nvSpPr>
        <p:spPr>
          <a:xfrm>
            <a:off x="504000" y="176904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What is the value of a input pin when nothing is driving it (outputting a voltage to it)?</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Quiz 1 - GPIO</a:t>
            </a:r>
            <a:endParaRPr/>
          </a:p>
        </p:txBody>
      </p:sp>
      <p:sp>
        <p:nvSpPr>
          <p:cNvPr id="248" name="CustomShape 2"/>
          <p:cNvSpPr/>
          <p:nvPr/>
        </p:nvSpPr>
        <p:spPr>
          <a:xfrm>
            <a:off x="367560" y="1155600"/>
            <a:ext cx="9334440" cy="5451120"/>
          </a:xfrm>
          <a:prstGeom prst="rect">
            <a:avLst/>
          </a:prstGeom>
          <a:noFill/>
          <a:ln>
            <a:noFill/>
          </a:ln>
        </p:spPr>
      </p:sp>
      <p:sp>
        <p:nvSpPr>
          <p:cNvPr id="249"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F54472B4-EDEB-496A-9351-D9BD133DD44C}" type="slidenum">
              <a:rPr lang="en-US" sz="900">
                <a:solidFill>
                  <a:srgbClr val="000000"/>
                </a:solidFill>
                <a:latin typeface="Arial"/>
              </a:rPr>
              <a:t>23</a:t>
            </a:fld>
            <a:endParaRPr/>
          </a:p>
        </p:txBody>
      </p:sp>
      <p:sp>
        <p:nvSpPr>
          <p:cNvPr id="250" name="CustomShape 4"/>
          <p:cNvSpPr/>
          <p:nvPr/>
        </p:nvSpPr>
        <p:spPr>
          <a:xfrm>
            <a:off x="504000" y="176904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What is the value of a input pin when nothing is driving it (outputting a voltage to it)?</a:t>
            </a:r>
            <a:endParaRPr/>
          </a:p>
          <a:p>
            <a:pPr>
              <a:lnSpc>
                <a:spcPct val="100000"/>
              </a:lnSpc>
            </a:pPr>
            <a:endParaRPr/>
          </a:p>
          <a:p>
            <a:pPr algn="ctr">
              <a:lnSpc>
                <a:spcPct val="100000"/>
              </a:lnSpc>
            </a:pPr>
            <a:r>
              <a:rPr lang="en-US" sz="4000">
                <a:solidFill>
                  <a:srgbClr val="000000"/>
                </a:solidFill>
                <a:latin typeface="Arial"/>
              </a:rPr>
              <a:t>NO ONE KNOWS</a:t>
            </a:r>
            <a:endParaRPr/>
          </a:p>
          <a:p>
            <a:pPr>
              <a:lnSpc>
                <a:spcPct val="100000"/>
              </a:lnSpc>
            </a:pP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Hardware – Pullup and Pull Down Resistors</a:t>
            </a:r>
            <a:endParaRPr/>
          </a:p>
        </p:txBody>
      </p:sp>
      <p:sp>
        <p:nvSpPr>
          <p:cNvPr id="252" name="CustomShape 2"/>
          <p:cNvSpPr/>
          <p:nvPr/>
        </p:nvSpPr>
        <p:spPr>
          <a:xfrm>
            <a:off x="367560" y="1155600"/>
            <a:ext cx="9334440" cy="5451120"/>
          </a:xfrm>
          <a:prstGeom prst="rect">
            <a:avLst/>
          </a:prstGeom>
          <a:noFill/>
          <a:ln>
            <a:noFill/>
          </a:ln>
        </p:spPr>
      </p:sp>
      <p:sp>
        <p:nvSpPr>
          <p:cNvPr id="253"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4A91818C-B089-44F7-8E06-F728CD38DE2E}" type="slidenum">
              <a:rPr lang="en-US" sz="900">
                <a:solidFill>
                  <a:srgbClr val="000000"/>
                </a:solidFill>
                <a:latin typeface="Arial"/>
              </a:rPr>
              <a:t>24</a:t>
            </a:fld>
            <a:endParaRPr/>
          </a:p>
        </p:txBody>
      </p:sp>
      <p:sp>
        <p:nvSpPr>
          <p:cNvPr id="254" name="CustomShape 4"/>
          <p:cNvSpPr/>
          <p:nvPr/>
        </p:nvSpPr>
        <p:spPr>
          <a:xfrm>
            <a:off x="504000" y="1769040"/>
            <a:ext cx="9070920" cy="4383720"/>
          </a:xfrm>
          <a:prstGeom prst="rect">
            <a:avLst/>
          </a:prstGeom>
          <a:noFill/>
          <a:ln>
            <a:noFill/>
          </a:ln>
        </p:spPr>
        <p:txBody>
          <a:bodyPr lIns="0" tIns="0" rIns="0" bIns="0"/>
          <a:lstStyle/>
          <a:p>
            <a:pPr>
              <a:lnSpc>
                <a:spcPct val="100000"/>
              </a:lnSpc>
              <a:buSzPct val="45000"/>
              <a:buFont typeface="Arial"/>
              <a:buChar char="•"/>
            </a:pPr>
            <a:r>
              <a:rPr lang="en-US" sz="3200">
                <a:solidFill>
                  <a:srgbClr val="000000"/>
                </a:solidFill>
                <a:latin typeface="Arial"/>
              </a:rPr>
              <a:t>Typical Usage:</a:t>
            </a:r>
            <a:endParaRPr/>
          </a:p>
          <a:p>
            <a:pPr lvl="1">
              <a:lnSpc>
                <a:spcPct val="100000"/>
              </a:lnSpc>
              <a:buSzPct val="75000"/>
              <a:buFont typeface="Arial"/>
              <a:buChar char="•"/>
            </a:pPr>
            <a:r>
              <a:rPr lang="en-US" sz="2800">
                <a:solidFill>
                  <a:srgbClr val="000000"/>
                </a:solidFill>
                <a:latin typeface="Arial"/>
              </a:rPr>
              <a:t>Provide a steady/default value</a:t>
            </a:r>
            <a:endParaRPr/>
          </a:p>
          <a:p>
            <a:pPr>
              <a:lnSpc>
                <a:spcPct val="100000"/>
              </a:lnSpc>
              <a:buSzPct val="45000"/>
              <a:buFont typeface="Arial"/>
              <a:buChar char="•"/>
            </a:pPr>
            <a:r>
              <a:rPr lang="en-US" sz="3200">
                <a:solidFill>
                  <a:srgbClr val="000000"/>
                </a:solidFill>
                <a:latin typeface="Arial"/>
              </a:rPr>
              <a:t>BBB Pin Configuration:</a:t>
            </a:r>
            <a:endParaRPr/>
          </a:p>
          <a:p>
            <a:pPr lvl="1">
              <a:lnSpc>
                <a:spcPct val="100000"/>
              </a:lnSpc>
              <a:buSzPct val="75000"/>
              <a:buFont typeface="Arial"/>
              <a:buChar char="•"/>
            </a:pPr>
            <a:r>
              <a:rPr lang="en-US" sz="2800">
                <a:solidFill>
                  <a:srgbClr val="000000"/>
                </a:solidFill>
                <a:latin typeface="Arial"/>
              </a:rPr>
              <a:t>Supports internal pullup and internal pulldown</a:t>
            </a:r>
            <a:endParaRPr/>
          </a:p>
          <a:p>
            <a:pPr lvl="1">
              <a:lnSpc>
                <a:spcPct val="100000"/>
              </a:lnSpc>
              <a:buSzPct val="75000"/>
              <a:buFont typeface="Arial"/>
              <a:buChar char="•"/>
            </a:pPr>
            <a:r>
              <a:rPr lang="en-US" sz="2800">
                <a:solidFill>
                  <a:srgbClr val="000000"/>
                </a:solidFill>
                <a:latin typeface="Arial"/>
              </a:rPr>
              <a:t>Adafruit library allows you to configure internal pull up and pull down</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p:txBody>
      </p:sp>
      <p:pic>
        <p:nvPicPr>
          <p:cNvPr id="255" name="Picture 2"/>
          <p:cNvPicPr/>
          <p:nvPr/>
        </p:nvPicPr>
        <p:blipFill>
          <a:blip r:embed="rId2"/>
          <a:stretch>
            <a:fillRect/>
          </a:stretch>
        </p:blipFill>
        <p:spPr>
          <a:xfrm>
            <a:off x="2982960" y="4422960"/>
            <a:ext cx="4894560" cy="2437560"/>
          </a:xfrm>
          <a:prstGeom prst="rect">
            <a:avLst/>
          </a:prstGeom>
          <a:ln>
            <a:noFill/>
          </a:ln>
        </p:spPr>
      </p:pic>
      <p:pic>
        <p:nvPicPr>
          <p:cNvPr id="256" name="Picture 3"/>
          <p:cNvPicPr/>
          <p:nvPr/>
        </p:nvPicPr>
        <p:blipFill>
          <a:blip r:embed="rId3"/>
          <a:stretch>
            <a:fillRect/>
          </a:stretch>
        </p:blipFill>
        <p:spPr>
          <a:xfrm>
            <a:off x="2220840" y="6175440"/>
            <a:ext cx="608760" cy="257760"/>
          </a:xfrm>
          <a:prstGeom prst="rect">
            <a:avLst/>
          </a:prstGeom>
          <a:ln>
            <a:noFill/>
          </a:ln>
        </p:spPr>
      </p:pic>
      <p:sp>
        <p:nvSpPr>
          <p:cNvPr id="257" name="Line 5"/>
          <p:cNvSpPr/>
          <p:nvPr/>
        </p:nvSpPr>
        <p:spPr>
          <a:xfrm>
            <a:off x="2449440" y="5184720"/>
            <a:ext cx="152280" cy="388800"/>
          </a:xfrm>
          <a:prstGeom prst="line">
            <a:avLst/>
          </a:prstGeom>
          <a:ln w="38160">
            <a:solidFill>
              <a:srgbClr val="C00000"/>
            </a:solidFill>
            <a:round/>
          </a:ln>
        </p:spPr>
      </p:sp>
      <p:sp>
        <p:nvSpPr>
          <p:cNvPr id="258" name="Line 6"/>
          <p:cNvSpPr/>
          <p:nvPr/>
        </p:nvSpPr>
        <p:spPr>
          <a:xfrm flipH="1">
            <a:off x="2449440" y="5573520"/>
            <a:ext cx="152280" cy="228600"/>
          </a:xfrm>
          <a:prstGeom prst="line">
            <a:avLst/>
          </a:prstGeom>
          <a:ln w="38160">
            <a:solidFill>
              <a:srgbClr val="C00000"/>
            </a:solidFill>
            <a:round/>
          </a:ln>
        </p:spPr>
      </p:sp>
      <p:sp>
        <p:nvSpPr>
          <p:cNvPr id="259" name="Line 7"/>
          <p:cNvSpPr/>
          <p:nvPr/>
        </p:nvSpPr>
        <p:spPr>
          <a:xfrm>
            <a:off x="2449440" y="5802120"/>
            <a:ext cx="152280" cy="228600"/>
          </a:xfrm>
          <a:prstGeom prst="line">
            <a:avLst/>
          </a:prstGeom>
          <a:ln w="38160">
            <a:solidFill>
              <a:srgbClr val="C00000"/>
            </a:solidFill>
            <a:round/>
          </a:ln>
        </p:spPr>
      </p:sp>
      <p:sp>
        <p:nvSpPr>
          <p:cNvPr id="260" name="Line 8"/>
          <p:cNvSpPr/>
          <p:nvPr/>
        </p:nvSpPr>
        <p:spPr>
          <a:xfrm flipH="1">
            <a:off x="2525400" y="6030720"/>
            <a:ext cx="76320" cy="152640"/>
          </a:xfrm>
          <a:prstGeom prst="line">
            <a:avLst/>
          </a:prstGeom>
          <a:ln w="38160">
            <a:solidFill>
              <a:srgbClr val="C00000"/>
            </a:solidFill>
            <a:round/>
          </a:ln>
        </p:spPr>
      </p:sp>
      <p:sp>
        <p:nvSpPr>
          <p:cNvPr id="261" name="Line 9"/>
          <p:cNvSpPr/>
          <p:nvPr/>
        </p:nvSpPr>
        <p:spPr>
          <a:xfrm flipH="1">
            <a:off x="2068200" y="5197320"/>
            <a:ext cx="1067040" cy="0"/>
          </a:xfrm>
          <a:prstGeom prst="line">
            <a:avLst/>
          </a:prstGeom>
          <a:ln w="38160">
            <a:solidFill>
              <a:srgbClr val="00B050"/>
            </a:solidFill>
            <a:round/>
          </a:ln>
        </p:spPr>
      </p:sp>
      <p:sp>
        <p:nvSpPr>
          <p:cNvPr id="262" name="CustomShape 10"/>
          <p:cNvSpPr/>
          <p:nvPr/>
        </p:nvSpPr>
        <p:spPr>
          <a:xfrm>
            <a:off x="994320" y="4966920"/>
            <a:ext cx="1031040" cy="441720"/>
          </a:xfrm>
          <a:prstGeom prst="rect">
            <a:avLst/>
          </a:prstGeom>
          <a:noFill/>
          <a:ln>
            <a:noFill/>
          </a:ln>
        </p:spPr>
        <p:txBody>
          <a:bodyPr wrap="none" lIns="90000" tIns="45000" rIns="90000" bIns="45000"/>
          <a:lstStyle/>
          <a:p>
            <a:pPr>
              <a:lnSpc>
                <a:spcPct val="100000"/>
              </a:lnSpc>
            </a:pPr>
            <a:r>
              <a:rPr lang="en-US" sz="2300">
                <a:solidFill>
                  <a:srgbClr val="000000"/>
                </a:solidFill>
                <a:latin typeface="Arial"/>
              </a:rPr>
              <a:t>P9_29</a:t>
            </a:r>
            <a:endParaRPr/>
          </a:p>
        </p:txBody>
      </p:sp>
      <p:sp>
        <p:nvSpPr>
          <p:cNvPr id="263" name="CustomShape 11"/>
          <p:cNvSpPr/>
          <p:nvPr/>
        </p:nvSpPr>
        <p:spPr>
          <a:xfrm>
            <a:off x="7853760" y="4833000"/>
            <a:ext cx="956160" cy="441720"/>
          </a:xfrm>
          <a:prstGeom prst="rect">
            <a:avLst/>
          </a:prstGeom>
          <a:noFill/>
          <a:ln>
            <a:noFill/>
          </a:ln>
        </p:spPr>
        <p:txBody>
          <a:bodyPr wrap="none" lIns="90000" tIns="45000" rIns="90000" bIns="45000"/>
          <a:lstStyle/>
          <a:p>
            <a:pPr>
              <a:lnSpc>
                <a:spcPct val="100000"/>
              </a:lnSpc>
            </a:pPr>
            <a:r>
              <a:rPr lang="en-US" sz="2300">
                <a:solidFill>
                  <a:srgbClr val="000000"/>
                </a:solidFill>
                <a:latin typeface="Arial"/>
              </a:rPr>
              <a:t>+3.3V</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Adafruit Library – Quick Introduction</a:t>
            </a:r>
            <a:endParaRPr/>
          </a:p>
        </p:txBody>
      </p:sp>
      <p:sp>
        <p:nvSpPr>
          <p:cNvPr id="265" name="CustomShape 2"/>
          <p:cNvSpPr/>
          <p:nvPr/>
        </p:nvSpPr>
        <p:spPr>
          <a:xfrm>
            <a:off x="367560" y="1155600"/>
            <a:ext cx="9334440" cy="5451120"/>
          </a:xfrm>
          <a:prstGeom prst="rect">
            <a:avLst/>
          </a:prstGeom>
          <a:noFill/>
          <a:ln>
            <a:noFill/>
          </a:ln>
        </p:spPr>
        <p:txBody>
          <a:bodyPr lIns="93960" tIns="46800" rIns="93960" bIns="46800"/>
          <a:lstStyle/>
          <a:p>
            <a:pPr>
              <a:lnSpc>
                <a:spcPct val="100000"/>
              </a:lnSpc>
              <a:buSzPct val="45000"/>
            </a:pPr>
            <a:r>
              <a:rPr lang="en-US" sz="3200" dirty="0" err="1">
                <a:solidFill>
                  <a:srgbClr val="000000"/>
                </a:solidFill>
                <a:latin typeface="Arial"/>
              </a:rPr>
              <a:t>Adafruit</a:t>
            </a:r>
            <a:r>
              <a:rPr lang="en-US" sz="3200" dirty="0">
                <a:solidFill>
                  <a:srgbClr val="000000"/>
                </a:solidFill>
                <a:latin typeface="Arial"/>
              </a:rPr>
              <a:t> created a peripheral library for BBB:</a:t>
            </a:r>
            <a:endParaRPr dirty="0"/>
          </a:p>
          <a:p>
            <a:pPr marL="914400" lvl="1" indent="-457200">
              <a:lnSpc>
                <a:spcPct val="100000"/>
              </a:lnSpc>
              <a:buSzPct val="75000"/>
              <a:buFont typeface="Arial" panose="020B0604020202020204" pitchFamily="34" charset="0"/>
              <a:buChar char="•"/>
            </a:pPr>
            <a:r>
              <a:rPr lang="en-US" sz="2800" dirty="0">
                <a:solidFill>
                  <a:srgbClr val="000000"/>
                </a:solidFill>
                <a:latin typeface="Arial"/>
              </a:rPr>
              <a:t>Python Based</a:t>
            </a:r>
            <a:endParaRPr dirty="0"/>
          </a:p>
          <a:p>
            <a:pPr marL="914400" lvl="1" indent="-457200">
              <a:lnSpc>
                <a:spcPct val="100000"/>
              </a:lnSpc>
              <a:buSzPct val="75000"/>
              <a:buFont typeface="Arial" panose="020B0604020202020204" pitchFamily="34" charset="0"/>
              <a:buChar char="•"/>
            </a:pPr>
            <a:r>
              <a:rPr lang="en-US" sz="2800" dirty="0">
                <a:solidFill>
                  <a:srgbClr val="000000"/>
                </a:solidFill>
                <a:latin typeface="Arial"/>
              </a:rPr>
              <a:t>Simple to Use</a:t>
            </a:r>
            <a:endParaRPr dirty="0"/>
          </a:p>
          <a:p>
            <a:pPr marL="914400" lvl="1" indent="-457200">
              <a:lnSpc>
                <a:spcPct val="100000"/>
              </a:lnSpc>
              <a:buSzPct val="75000"/>
              <a:buFont typeface="Arial" panose="020B0604020202020204" pitchFamily="34" charset="0"/>
              <a:buChar char="•"/>
            </a:pPr>
            <a:r>
              <a:rPr lang="en-US" sz="2800" dirty="0">
                <a:solidFill>
                  <a:srgbClr val="000000"/>
                </a:solidFill>
                <a:latin typeface="Arial"/>
              </a:rPr>
              <a:t>Lose some flexibility</a:t>
            </a:r>
            <a:endParaRPr dirty="0"/>
          </a:p>
          <a:p>
            <a:pPr>
              <a:lnSpc>
                <a:spcPct val="100000"/>
              </a:lnSpc>
            </a:pPr>
            <a:endParaRPr dirty="0"/>
          </a:p>
        </p:txBody>
      </p:sp>
      <p:sp>
        <p:nvSpPr>
          <p:cNvPr id="266"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D1A3DA70-C8DF-45F8-85DF-EA791ED0B69E}" type="slidenum">
              <a:rPr lang="en-US" sz="900">
                <a:solidFill>
                  <a:srgbClr val="000000"/>
                </a:solidFill>
                <a:latin typeface="Arial"/>
              </a:rPr>
              <a:t>25</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Adafruit Library – GPIO (Input)</a:t>
            </a:r>
            <a:endParaRPr/>
          </a:p>
        </p:txBody>
      </p:sp>
      <p:sp>
        <p:nvSpPr>
          <p:cNvPr id="268"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50F2975D-2B31-466E-AE49-7085CA3AA9A8}" type="slidenum">
              <a:rPr lang="en-US" sz="900">
                <a:solidFill>
                  <a:srgbClr val="000000"/>
                </a:solidFill>
                <a:latin typeface="Arial"/>
              </a:rPr>
              <a:t>26</a:t>
            </a:fld>
            <a:endParaRPr/>
          </a:p>
        </p:txBody>
      </p:sp>
      <p:sp>
        <p:nvSpPr>
          <p:cNvPr id="269" name="CustomShape 3"/>
          <p:cNvSpPr/>
          <p:nvPr/>
        </p:nvSpPr>
        <p:spPr>
          <a:xfrm>
            <a:off x="392040" y="1112760"/>
            <a:ext cx="9070920" cy="4383720"/>
          </a:xfrm>
          <a:prstGeom prst="rect">
            <a:avLst/>
          </a:prstGeom>
          <a:noFill/>
          <a:ln>
            <a:noFill/>
          </a:ln>
        </p:spPr>
        <p:txBody>
          <a:bodyPr lIns="0" tIns="0" rIns="0" bIns="0"/>
          <a:lstStyle/>
          <a:p>
            <a:pPr>
              <a:lnSpc>
                <a:spcPct val="100000"/>
              </a:lnSpc>
            </a:pPr>
            <a:r>
              <a:rPr lang="en-US" sz="3200" dirty="0">
                <a:solidFill>
                  <a:srgbClr val="000000"/>
                </a:solidFill>
                <a:latin typeface="Arial"/>
              </a:rPr>
              <a:t>Including/Import</a:t>
            </a:r>
            <a:endParaRPr dirty="0"/>
          </a:p>
          <a:p>
            <a:pPr>
              <a:lnSpc>
                <a:spcPct val="100000"/>
              </a:lnSpc>
            </a:pPr>
            <a:r>
              <a:rPr lang="en-US" sz="2000" dirty="0">
                <a:solidFill>
                  <a:srgbClr val="000000"/>
                </a:solidFill>
                <a:latin typeface="Arial"/>
              </a:rPr>
              <a:t>	import </a:t>
            </a:r>
            <a:r>
              <a:rPr lang="en-US" sz="2000" dirty="0" err="1">
                <a:solidFill>
                  <a:srgbClr val="000000"/>
                </a:solidFill>
                <a:latin typeface="Arial"/>
              </a:rPr>
              <a:t>Adafruit_BBIO.GPIO</a:t>
            </a:r>
            <a:r>
              <a:rPr lang="en-US" sz="2000" dirty="0">
                <a:solidFill>
                  <a:srgbClr val="000000"/>
                </a:solidFill>
                <a:latin typeface="Arial"/>
              </a:rPr>
              <a:t> as GPIO</a:t>
            </a:r>
            <a:endParaRPr dirty="0"/>
          </a:p>
          <a:p>
            <a:pPr>
              <a:lnSpc>
                <a:spcPct val="100000"/>
              </a:lnSpc>
            </a:pPr>
            <a:endParaRPr dirty="0"/>
          </a:p>
        </p:txBody>
      </p:sp>
      <p:cxnSp>
        <p:nvCxnSpPr>
          <p:cNvPr id="3" name="Straight Arrow Connector 2"/>
          <p:cNvCxnSpPr/>
          <p:nvPr/>
        </p:nvCxnSpPr>
        <p:spPr>
          <a:xfrm flipV="1">
            <a:off x="4698900" y="1951037"/>
            <a:ext cx="0" cy="4572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77517" y="2408237"/>
            <a:ext cx="2480166" cy="369332"/>
          </a:xfrm>
          <a:prstGeom prst="rect">
            <a:avLst/>
          </a:prstGeom>
          <a:noFill/>
        </p:spPr>
        <p:txBody>
          <a:bodyPr wrap="none" rtlCol="0">
            <a:spAutoFit/>
          </a:bodyPr>
          <a:lstStyle/>
          <a:p>
            <a:r>
              <a:rPr lang="en-US" dirty="0" smtClean="0"/>
              <a:t>What does this mean?</a:t>
            </a:r>
            <a:endParaRPr lang="en-US" dirty="0"/>
          </a:p>
        </p:txBody>
      </p:sp>
    </p:spTree>
    <p:extLst>
      <p:ext uri="{BB962C8B-B14F-4D97-AF65-F5344CB8AC3E}">
        <p14:creationId xmlns:p14="http://schemas.microsoft.com/office/powerpoint/2010/main" val="20734442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Adafruit Library – GPIO (Input)</a:t>
            </a:r>
            <a:endParaRPr/>
          </a:p>
        </p:txBody>
      </p:sp>
      <p:sp>
        <p:nvSpPr>
          <p:cNvPr id="268"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50F2975D-2B31-466E-AE49-7085CA3AA9A8}" type="slidenum">
              <a:rPr lang="en-US" sz="900">
                <a:solidFill>
                  <a:srgbClr val="000000"/>
                </a:solidFill>
                <a:latin typeface="Arial"/>
              </a:rPr>
              <a:t>27</a:t>
            </a:fld>
            <a:endParaRPr/>
          </a:p>
        </p:txBody>
      </p:sp>
      <p:sp>
        <p:nvSpPr>
          <p:cNvPr id="269" name="CustomShape 3"/>
          <p:cNvSpPr/>
          <p:nvPr/>
        </p:nvSpPr>
        <p:spPr>
          <a:xfrm>
            <a:off x="392040" y="1112760"/>
            <a:ext cx="9070920" cy="4383720"/>
          </a:xfrm>
          <a:prstGeom prst="rect">
            <a:avLst/>
          </a:prstGeom>
          <a:noFill/>
          <a:ln>
            <a:noFill/>
          </a:ln>
        </p:spPr>
        <p:txBody>
          <a:bodyPr lIns="0" tIns="0" rIns="0" bIns="0"/>
          <a:lstStyle/>
          <a:p>
            <a:pPr>
              <a:lnSpc>
                <a:spcPct val="100000"/>
              </a:lnSpc>
            </a:pPr>
            <a:r>
              <a:rPr lang="en-US" sz="3200" dirty="0">
                <a:solidFill>
                  <a:srgbClr val="000000"/>
                </a:solidFill>
                <a:latin typeface="Arial"/>
              </a:rPr>
              <a:t>Including/Import</a:t>
            </a:r>
            <a:endParaRPr dirty="0"/>
          </a:p>
          <a:p>
            <a:pPr>
              <a:lnSpc>
                <a:spcPct val="100000"/>
              </a:lnSpc>
            </a:pPr>
            <a:r>
              <a:rPr lang="en-US" sz="2000" dirty="0">
                <a:solidFill>
                  <a:srgbClr val="000000"/>
                </a:solidFill>
                <a:latin typeface="Arial"/>
              </a:rPr>
              <a:t>	import </a:t>
            </a:r>
            <a:r>
              <a:rPr lang="en-US" sz="2000" dirty="0" err="1">
                <a:solidFill>
                  <a:srgbClr val="000000"/>
                </a:solidFill>
                <a:latin typeface="Arial"/>
              </a:rPr>
              <a:t>Adafruit_BBIO.GPIO</a:t>
            </a:r>
            <a:r>
              <a:rPr lang="en-US" sz="2000" dirty="0">
                <a:solidFill>
                  <a:srgbClr val="000000"/>
                </a:solidFill>
                <a:latin typeface="Arial"/>
              </a:rPr>
              <a:t> as GPIO</a:t>
            </a:r>
            <a:endParaRPr dirty="0"/>
          </a:p>
          <a:p>
            <a:pPr>
              <a:lnSpc>
                <a:spcPct val="100000"/>
              </a:lnSpc>
            </a:pPr>
            <a:endParaRPr dirty="0"/>
          </a:p>
        </p:txBody>
      </p:sp>
      <p:cxnSp>
        <p:nvCxnSpPr>
          <p:cNvPr id="3" name="Straight Arrow Connector 2"/>
          <p:cNvCxnSpPr/>
          <p:nvPr/>
        </p:nvCxnSpPr>
        <p:spPr>
          <a:xfrm flipV="1">
            <a:off x="4583112" y="1951037"/>
            <a:ext cx="0" cy="328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449512" y="2279093"/>
            <a:ext cx="5262979" cy="369332"/>
          </a:xfrm>
          <a:prstGeom prst="rect">
            <a:avLst/>
          </a:prstGeom>
          <a:noFill/>
        </p:spPr>
        <p:txBody>
          <a:bodyPr wrap="none" rtlCol="0">
            <a:spAutoFit/>
          </a:bodyPr>
          <a:lstStyle/>
          <a:p>
            <a:r>
              <a:rPr lang="en-US" dirty="0" smtClean="0"/>
              <a:t>Library alias (reduce the amount of typing you do)</a:t>
            </a:r>
            <a:endParaRPr lang="en-US" dirty="0"/>
          </a:p>
        </p:txBody>
      </p:sp>
    </p:spTree>
    <p:extLst>
      <p:ext uri="{BB962C8B-B14F-4D97-AF65-F5344CB8AC3E}">
        <p14:creationId xmlns:p14="http://schemas.microsoft.com/office/powerpoint/2010/main" val="17442810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Adafruit Library – GPIO (Input)</a:t>
            </a:r>
            <a:endParaRPr/>
          </a:p>
        </p:txBody>
      </p:sp>
      <p:sp>
        <p:nvSpPr>
          <p:cNvPr id="268"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50F2975D-2B31-466E-AE49-7085CA3AA9A8}" type="slidenum">
              <a:rPr lang="en-US" sz="900">
                <a:solidFill>
                  <a:srgbClr val="000000"/>
                </a:solidFill>
                <a:latin typeface="Arial"/>
              </a:rPr>
              <a:t>28</a:t>
            </a:fld>
            <a:endParaRPr/>
          </a:p>
        </p:txBody>
      </p:sp>
      <p:sp>
        <p:nvSpPr>
          <p:cNvPr id="269" name="CustomShape 3"/>
          <p:cNvSpPr/>
          <p:nvPr/>
        </p:nvSpPr>
        <p:spPr>
          <a:xfrm>
            <a:off x="392040" y="111276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Including/Import</a:t>
            </a:r>
            <a:endParaRPr/>
          </a:p>
          <a:p>
            <a:pPr>
              <a:lnSpc>
                <a:spcPct val="100000"/>
              </a:lnSpc>
            </a:pPr>
            <a:r>
              <a:rPr lang="en-US" sz="2000">
                <a:solidFill>
                  <a:srgbClr val="000000"/>
                </a:solidFill>
                <a:latin typeface="Arial"/>
              </a:rPr>
              <a:t>	import Adafruit_BBIO.GPIO as GPIO</a:t>
            </a:r>
            <a:endParaRPr/>
          </a:p>
          <a:p>
            <a:pPr>
              <a:lnSpc>
                <a:spcPct val="100000"/>
              </a:lnSpc>
            </a:pPr>
            <a:endParaRPr/>
          </a:p>
          <a:p>
            <a:pPr>
              <a:lnSpc>
                <a:spcPct val="100000"/>
              </a:lnSpc>
            </a:pPr>
            <a:r>
              <a:rPr lang="en-US" sz="3200">
                <a:solidFill>
                  <a:srgbClr val="000000"/>
                </a:solidFill>
                <a:latin typeface="Arial"/>
              </a:rPr>
              <a:t>Configuration</a:t>
            </a:r>
            <a:r>
              <a:rPr lang="en-US" sz="2800">
                <a:solidFill>
                  <a:srgbClr val="000000"/>
                </a:solidFill>
                <a:latin typeface="Arial"/>
              </a:rPr>
              <a:t>:</a:t>
            </a:r>
            <a:endParaRPr/>
          </a:p>
          <a:p>
            <a:pPr>
              <a:lnSpc>
                <a:spcPct val="100000"/>
              </a:lnSpc>
            </a:pPr>
            <a:endParaRPr/>
          </a:p>
          <a:p>
            <a:pPr>
              <a:lnSpc>
                <a:spcPct val="100000"/>
              </a:lnSpc>
            </a:pPr>
            <a:r>
              <a:rPr lang="en-US" sz="2000">
                <a:solidFill>
                  <a:srgbClr val="000000"/>
                </a:solidFill>
                <a:latin typeface="Arial"/>
              </a:rPr>
              <a:t>GPIO.setup(“&lt;PIN_NAME&gt;”, GPIO.IN)</a:t>
            </a:r>
            <a:endParaRPr/>
          </a:p>
          <a:p>
            <a:pPr>
              <a:lnSpc>
                <a:spcPct val="100000"/>
              </a:lnSpc>
            </a:pPr>
            <a:r>
              <a:rPr lang="en-US" sz="2000">
                <a:solidFill>
                  <a:srgbClr val="000000"/>
                </a:solidFill>
                <a:latin typeface="Arial"/>
              </a:rPr>
              <a:t>	Configures GPIO as an input (pull up resistor by default)</a:t>
            </a:r>
            <a:endParaRPr/>
          </a:p>
          <a:p>
            <a:pPr>
              <a:lnSpc>
                <a:spcPct val="100000"/>
              </a:lnSpc>
            </a:pPr>
            <a:endParaRPr/>
          </a:p>
          <a:p>
            <a:pPr>
              <a:lnSpc>
                <a:spcPct val="100000"/>
              </a:lnSpc>
            </a:pPr>
            <a:r>
              <a:rPr lang="en-US" sz="2000">
                <a:solidFill>
                  <a:srgbClr val="000000"/>
                </a:solidFill>
                <a:latin typeface="Arial"/>
              </a:rPr>
              <a:t>GPIO.setup(“&lt;PIN_NAME&gt;”, GPIO.IN, pull_up_down=GPIO.PUD_DOWN)</a:t>
            </a:r>
            <a:endParaRPr/>
          </a:p>
          <a:p>
            <a:pPr>
              <a:lnSpc>
                <a:spcPct val="100000"/>
              </a:lnSpc>
            </a:pPr>
            <a:r>
              <a:rPr lang="en-US" sz="2000">
                <a:solidFill>
                  <a:srgbClr val="000000"/>
                </a:solidFill>
                <a:latin typeface="Arial"/>
              </a:rPr>
              <a:t>	Configures GPIO as an input (pull down by default)</a:t>
            </a:r>
            <a:endParaRPr/>
          </a:p>
          <a:p>
            <a:pPr>
              <a:lnSpc>
                <a:spcPct val="100000"/>
              </a:lnSpc>
            </a:pPr>
            <a:endParaRPr/>
          </a:p>
          <a:p>
            <a:pPr>
              <a:lnSpc>
                <a:spcPct val="100000"/>
              </a:lnSpc>
            </a:pPr>
            <a:r>
              <a:rPr lang="en-US" sz="3200">
                <a:solidFill>
                  <a:srgbClr val="000000"/>
                </a:solidFill>
                <a:latin typeface="Arial"/>
              </a:rPr>
              <a:t>Usage:</a:t>
            </a:r>
            <a:endParaRPr/>
          </a:p>
          <a:p>
            <a:pPr>
              <a:lnSpc>
                <a:spcPct val="100000"/>
              </a:lnSpc>
            </a:pPr>
            <a:endParaRPr/>
          </a:p>
          <a:p>
            <a:pPr>
              <a:lnSpc>
                <a:spcPct val="100000"/>
              </a:lnSpc>
            </a:pPr>
            <a:r>
              <a:rPr lang="en-US" sz="2000">
                <a:solidFill>
                  <a:srgbClr val="000000"/>
                </a:solidFill>
                <a:latin typeface="Arial"/>
              </a:rPr>
              <a:t>GPIO.input(“&lt;PIN_NAME&gt;”)</a:t>
            </a:r>
            <a:endParaRPr/>
          </a:p>
          <a:p>
            <a:pPr>
              <a:lnSpc>
                <a:spcPct val="100000"/>
              </a:lnSpc>
            </a:pPr>
            <a:r>
              <a:rPr lang="en-US" sz="2000">
                <a:solidFill>
                  <a:srgbClr val="000000"/>
                </a:solidFill>
                <a:latin typeface="Arial"/>
              </a:rPr>
              <a:t>	Returns 1/True if voltage is high and returns 0/False if voltage is low</a:t>
            </a:r>
            <a:endParaRPr/>
          </a:p>
        </p:txBody>
      </p:sp>
    </p:spTree>
    <p:extLst>
      <p:ext uri="{BB962C8B-B14F-4D97-AF65-F5344CB8AC3E}">
        <p14:creationId xmlns:p14="http://schemas.microsoft.com/office/powerpoint/2010/main" val="41845547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Adafruit Library – GPIO (Output)</a:t>
            </a:r>
            <a:endParaRPr/>
          </a:p>
        </p:txBody>
      </p:sp>
      <p:sp>
        <p:nvSpPr>
          <p:cNvPr id="271"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A7EFBCA6-25F4-4A3E-B3DF-C028D9E2976C}" type="slidenum">
              <a:rPr lang="en-US" sz="900">
                <a:solidFill>
                  <a:srgbClr val="000000"/>
                </a:solidFill>
                <a:latin typeface="Arial"/>
              </a:rPr>
              <a:t>29</a:t>
            </a:fld>
            <a:endParaRPr/>
          </a:p>
        </p:txBody>
      </p:sp>
      <p:sp>
        <p:nvSpPr>
          <p:cNvPr id="272" name="CustomShape 3"/>
          <p:cNvSpPr/>
          <p:nvPr/>
        </p:nvSpPr>
        <p:spPr>
          <a:xfrm>
            <a:off x="392040" y="111276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Including/Import</a:t>
            </a:r>
            <a:endParaRPr/>
          </a:p>
          <a:p>
            <a:pPr>
              <a:lnSpc>
                <a:spcPct val="100000"/>
              </a:lnSpc>
            </a:pPr>
            <a:r>
              <a:rPr lang="en-US" sz="2000">
                <a:solidFill>
                  <a:srgbClr val="000000"/>
                </a:solidFill>
                <a:latin typeface="Arial"/>
              </a:rPr>
              <a:t>	import Adafruit_BBIO.GPIO as GPIO</a:t>
            </a:r>
            <a:endParaRPr/>
          </a:p>
          <a:p>
            <a:pPr>
              <a:lnSpc>
                <a:spcPct val="100000"/>
              </a:lnSpc>
            </a:pPr>
            <a:endParaRPr/>
          </a:p>
          <a:p>
            <a:pPr>
              <a:lnSpc>
                <a:spcPct val="100000"/>
              </a:lnSpc>
            </a:pPr>
            <a:r>
              <a:rPr lang="en-US" sz="3200">
                <a:solidFill>
                  <a:srgbClr val="000000"/>
                </a:solidFill>
                <a:latin typeface="Arial"/>
              </a:rPr>
              <a:t>Configuration</a:t>
            </a:r>
            <a:r>
              <a:rPr lang="en-US" sz="2800">
                <a:solidFill>
                  <a:srgbClr val="000000"/>
                </a:solidFill>
                <a:latin typeface="Arial"/>
              </a:rPr>
              <a:t>:</a:t>
            </a:r>
            <a:endParaRPr/>
          </a:p>
          <a:p>
            <a:pPr>
              <a:lnSpc>
                <a:spcPct val="100000"/>
              </a:lnSpc>
            </a:pPr>
            <a:endParaRPr/>
          </a:p>
          <a:p>
            <a:pPr>
              <a:lnSpc>
                <a:spcPct val="100000"/>
              </a:lnSpc>
            </a:pPr>
            <a:r>
              <a:rPr lang="en-US" sz="2000">
                <a:solidFill>
                  <a:srgbClr val="000000"/>
                </a:solidFill>
                <a:latin typeface="Arial"/>
              </a:rPr>
              <a:t>GPIO.setup(“&lt;PIN_NAME&gt;”, GPIO.OUT)</a:t>
            </a:r>
            <a:endParaRPr/>
          </a:p>
          <a:p>
            <a:pPr>
              <a:lnSpc>
                <a:spcPct val="100000"/>
              </a:lnSpc>
            </a:pPr>
            <a:r>
              <a:rPr lang="en-US" sz="2000">
                <a:solidFill>
                  <a:srgbClr val="000000"/>
                </a:solidFill>
                <a:latin typeface="Arial"/>
              </a:rPr>
              <a:t>	Configure pin as an output</a:t>
            </a:r>
            <a:endParaRPr/>
          </a:p>
          <a:p>
            <a:pPr>
              <a:lnSpc>
                <a:spcPct val="100000"/>
              </a:lnSpc>
            </a:pPr>
            <a:r>
              <a:rPr lang="en-US" sz="3200">
                <a:solidFill>
                  <a:srgbClr val="000000"/>
                </a:solidFill>
                <a:latin typeface="Arial"/>
              </a:rPr>
              <a:t>Usage:</a:t>
            </a:r>
            <a:endParaRPr/>
          </a:p>
          <a:p>
            <a:pPr>
              <a:lnSpc>
                <a:spcPct val="100000"/>
              </a:lnSpc>
            </a:pPr>
            <a:endParaRPr/>
          </a:p>
          <a:p>
            <a:pPr>
              <a:lnSpc>
                <a:spcPct val="100000"/>
              </a:lnSpc>
            </a:pPr>
            <a:r>
              <a:rPr lang="en-US" sz="2000">
                <a:solidFill>
                  <a:srgbClr val="000000"/>
                </a:solidFill>
                <a:latin typeface="Arial"/>
              </a:rPr>
              <a:t>GPIO.output(“&lt;PIN_NAME&gt;”, GPIO.HIGH)</a:t>
            </a:r>
            <a:endParaRPr/>
          </a:p>
          <a:p>
            <a:pPr>
              <a:lnSpc>
                <a:spcPct val="100000"/>
              </a:lnSpc>
            </a:pPr>
            <a:r>
              <a:rPr lang="en-US" sz="2000">
                <a:solidFill>
                  <a:srgbClr val="000000"/>
                </a:solidFill>
                <a:latin typeface="Arial"/>
              </a:rPr>
              <a:t>	Set pin to high</a:t>
            </a:r>
            <a:endParaRPr/>
          </a:p>
          <a:p>
            <a:pPr>
              <a:lnSpc>
                <a:spcPct val="100000"/>
              </a:lnSpc>
            </a:pPr>
            <a:endParaRPr/>
          </a:p>
          <a:p>
            <a:pPr>
              <a:lnSpc>
                <a:spcPct val="100000"/>
              </a:lnSpc>
            </a:pPr>
            <a:r>
              <a:rPr lang="en-US" sz="2000">
                <a:solidFill>
                  <a:srgbClr val="000000"/>
                </a:solidFill>
                <a:latin typeface="Arial"/>
              </a:rPr>
              <a:t>GPIO.output(“&lt;PIN_NAME&gt;”, GPIO.LOW)</a:t>
            </a:r>
            <a:endParaRPr/>
          </a:p>
          <a:p>
            <a:pPr>
              <a:lnSpc>
                <a:spcPct val="100000"/>
              </a:lnSpc>
            </a:pPr>
            <a:r>
              <a:rPr lang="en-US" sz="2000">
                <a:solidFill>
                  <a:srgbClr val="000000"/>
                </a:solidFill>
                <a:latin typeface="Arial"/>
              </a:rPr>
              <a:t>	Set pin to low</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ustomShape 1"/>
          <p:cNvSpPr/>
          <p:nvPr/>
        </p:nvSpPr>
        <p:spPr>
          <a:xfrm>
            <a:off x="504000" y="301320"/>
            <a:ext cx="9070920" cy="1261440"/>
          </a:xfrm>
          <a:prstGeom prst="rect">
            <a:avLst/>
          </a:prstGeom>
          <a:noFill/>
          <a:ln>
            <a:noFill/>
          </a:ln>
        </p:spPr>
        <p:txBody>
          <a:bodyPr lIns="0" tIns="0" rIns="0" bIns="0" anchor="ctr"/>
          <a:lstStyle/>
          <a:p>
            <a:pPr algn="ctr">
              <a:lnSpc>
                <a:spcPct val="100000"/>
              </a:lnSpc>
            </a:pPr>
            <a:r>
              <a:rPr lang="en-US" sz="4400">
                <a:solidFill>
                  <a:srgbClr val="DE0000"/>
                </a:solidFill>
                <a:latin typeface="Arial"/>
              </a:rPr>
              <a:t>G</a:t>
            </a:r>
            <a:r>
              <a:rPr lang="en-US" sz="4400">
                <a:solidFill>
                  <a:srgbClr val="000000"/>
                </a:solidFill>
                <a:latin typeface="Arial"/>
              </a:rPr>
              <a:t>oals</a:t>
            </a:r>
            <a:endParaRPr/>
          </a:p>
        </p:txBody>
      </p:sp>
      <p:sp>
        <p:nvSpPr>
          <p:cNvPr id="133" name="CustomShape 2"/>
          <p:cNvSpPr/>
          <p:nvPr/>
        </p:nvSpPr>
        <p:spPr>
          <a:xfrm>
            <a:off x="504000" y="176904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Learn to use Beaglebone Black wireless</a:t>
            </a:r>
            <a:endParaRPr/>
          </a:p>
          <a:p>
            <a:pPr>
              <a:lnSpc>
                <a:spcPct val="100000"/>
              </a:lnSpc>
            </a:pPr>
            <a:endParaRPr/>
          </a:p>
          <a:p>
            <a:pPr>
              <a:lnSpc>
                <a:spcPct val="100000"/>
              </a:lnSpc>
            </a:pPr>
            <a:r>
              <a:rPr lang="en-US" sz="3200">
                <a:solidFill>
                  <a:srgbClr val="000000"/>
                </a:solidFill>
                <a:latin typeface="Arial"/>
              </a:rPr>
              <a:t>Play BopIt Game (using Computer Mouse)</a:t>
            </a:r>
            <a:endParaRPr/>
          </a:p>
          <a:p>
            <a:pPr>
              <a:lnSpc>
                <a:spcPct val="100000"/>
              </a:lnSpc>
            </a:pPr>
            <a:endParaRPr/>
          </a:p>
          <a:p>
            <a:pPr>
              <a:lnSpc>
                <a:spcPct val="100000"/>
              </a:lnSpc>
            </a:pPr>
            <a:r>
              <a:rPr lang="en-US" sz="3200">
                <a:solidFill>
                  <a:srgbClr val="000000"/>
                </a:solidFill>
                <a:latin typeface="Arial"/>
              </a:rPr>
              <a:t>Learn how to control peripherals via Python</a:t>
            </a:r>
            <a:endParaRPr/>
          </a:p>
          <a:p>
            <a:pPr>
              <a:lnSpc>
                <a:spcPct val="100000"/>
              </a:lnSpc>
            </a:pPr>
            <a:endParaRPr/>
          </a:p>
          <a:p>
            <a:pPr>
              <a:lnSpc>
                <a:spcPct val="100000"/>
              </a:lnSpc>
            </a:pPr>
            <a:r>
              <a:rPr lang="en-US" sz="3200">
                <a:solidFill>
                  <a:srgbClr val="000000"/>
                </a:solidFill>
                <a:latin typeface="Arial"/>
              </a:rPr>
              <a:t>Play BopIt Game (using Beaglebone Sensors)</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5 – Basic GPIO Program </a:t>
            </a:r>
            <a:endParaRPr/>
          </a:p>
        </p:txBody>
      </p:sp>
      <p:sp>
        <p:nvSpPr>
          <p:cNvPr id="274"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3C3C6EE2-7C37-4604-890A-F27DB4DD5341}" type="slidenum">
              <a:rPr lang="en-US" sz="900">
                <a:solidFill>
                  <a:srgbClr val="000000"/>
                </a:solidFill>
                <a:latin typeface="Arial"/>
              </a:rPr>
              <a:t>30</a:t>
            </a:fld>
            <a:endParaRPr/>
          </a:p>
        </p:txBody>
      </p:sp>
      <p:sp>
        <p:nvSpPr>
          <p:cNvPr id="275" name="CustomShape 3"/>
          <p:cNvSpPr/>
          <p:nvPr/>
        </p:nvSpPr>
        <p:spPr>
          <a:xfrm>
            <a:off x="504000" y="1004040"/>
            <a:ext cx="9070920" cy="4383720"/>
          </a:xfrm>
          <a:prstGeom prst="rect">
            <a:avLst/>
          </a:prstGeom>
          <a:noFill/>
          <a:ln>
            <a:noFill/>
          </a:ln>
        </p:spPr>
        <p:txBody>
          <a:bodyPr lIns="0" tIns="0" rIns="0" bIns="0"/>
          <a:lstStyle/>
          <a:p>
            <a:pPr>
              <a:lnSpc>
                <a:spcPct val="100000"/>
              </a:lnSpc>
            </a:pPr>
            <a:r>
              <a:rPr lang="en-US" sz="2000">
                <a:solidFill>
                  <a:srgbClr val="000000"/>
                </a:solidFill>
                <a:latin typeface="Arial"/>
              </a:rPr>
              <a:t>Goal: print a message every time you push the button</a:t>
            </a:r>
            <a:endParaRPr/>
          </a:p>
          <a:p>
            <a:pPr>
              <a:lnSpc>
                <a:spcPct val="100000"/>
              </a:lnSpc>
            </a:pPr>
            <a:endParaRPr/>
          </a:p>
          <a:p>
            <a:pPr>
              <a:lnSpc>
                <a:spcPct val="100000"/>
              </a:lnSpc>
              <a:buFont typeface="Arial"/>
              <a:buAutoNum type="arabicPeriod"/>
            </a:pPr>
            <a:r>
              <a:rPr lang="en-US" sz="2000">
                <a:solidFill>
                  <a:srgbClr val="000000"/>
                </a:solidFill>
                <a:latin typeface="Arial"/>
              </a:rPr>
              <a:t>Open gpio_input.py file that you previously loaded into Cloud 9.</a:t>
            </a:r>
            <a:endParaRPr/>
          </a:p>
          <a:p>
            <a:pPr>
              <a:lnSpc>
                <a:spcPct val="100000"/>
              </a:lnSpc>
              <a:buFont typeface="Arial"/>
              <a:buAutoNum type="arabicPeriod"/>
            </a:pPr>
            <a:r>
              <a:rPr lang="en-US" sz="2000">
                <a:solidFill>
                  <a:srgbClr val="000000"/>
                </a:solidFill>
                <a:latin typeface="Arial"/>
              </a:rPr>
              <a:t>Replace all the lines that says ## PUT YOUR CODE HERE ## with your code</a:t>
            </a:r>
            <a:endParaRPr/>
          </a:p>
          <a:p>
            <a:pPr>
              <a:lnSpc>
                <a:spcPct val="100000"/>
              </a:lnSpc>
              <a:buFont typeface="Arial"/>
              <a:buAutoNum type="arabicPeriod"/>
            </a:pPr>
            <a:r>
              <a:rPr lang="en-US" sz="2000">
                <a:solidFill>
                  <a:srgbClr val="000000"/>
                </a:solidFill>
                <a:latin typeface="Arial"/>
              </a:rPr>
              <a:t>Read the comment to understand what your being asked to do for the lines your writing code for</a:t>
            </a:r>
            <a:endParaRPr/>
          </a:p>
          <a:p>
            <a:pPr>
              <a:lnSpc>
                <a:spcPct val="100000"/>
              </a:lnSpc>
              <a:buFont typeface="Arial"/>
              <a:buAutoNum type="arabicPeriod"/>
            </a:pPr>
            <a:r>
              <a:rPr lang="en-US" sz="2000">
                <a:solidFill>
                  <a:srgbClr val="000000"/>
                </a:solidFill>
                <a:latin typeface="Arial"/>
              </a:rPr>
              <a:t>Use the information I provided in the previous slides to do this</a:t>
            </a:r>
            <a:endParaRPr/>
          </a:p>
          <a:p>
            <a:pPr>
              <a:lnSpc>
                <a:spcPct val="100000"/>
              </a:lnSpc>
              <a:buFont typeface="Arial"/>
              <a:buAutoNum type="arabicPeriod"/>
            </a:pPr>
            <a:r>
              <a:rPr lang="en-US" sz="2000">
                <a:solidFill>
                  <a:srgbClr val="000000"/>
                </a:solidFill>
                <a:latin typeface="Arial"/>
              </a:rPr>
              <a:t>Run the program and tap the button quickly  to see if you achieve your goal</a:t>
            </a:r>
            <a:endParaRPr/>
          </a:p>
          <a:p>
            <a:pPr>
              <a:lnSpc>
                <a:spcPct val="100000"/>
              </a:lnSpc>
            </a:pPr>
            <a:endParaRPr/>
          </a:p>
          <a:p>
            <a:pPr>
              <a:lnSpc>
                <a:spcPct val="100000"/>
              </a:lnSpc>
            </a:pPr>
            <a:r>
              <a:rPr lang="en-US" sz="2300">
                <a:solidFill>
                  <a:srgbClr val="000000"/>
                </a:solidFill>
                <a:latin typeface="Arial"/>
              </a:rPr>
              <a:t>Remember:</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r>
              <a:rPr lang="en-US" sz="2000">
                <a:solidFill>
                  <a:srgbClr val="000000"/>
                </a:solidFill>
                <a:latin typeface="Arial"/>
              </a:rPr>
              <a:t>Try: </a:t>
            </a:r>
            <a:endParaRPr/>
          </a:p>
          <a:p>
            <a:pPr>
              <a:lnSpc>
                <a:spcPct val="100000"/>
              </a:lnSpc>
            </a:pPr>
            <a:r>
              <a:rPr lang="en-US" sz="2000">
                <a:solidFill>
                  <a:srgbClr val="000000"/>
                </a:solidFill>
                <a:latin typeface="Arial"/>
              </a:rPr>
              <a:t>Tap push button once as fast as possible and see what your program outputs</a:t>
            </a:r>
            <a:endParaRPr/>
          </a:p>
          <a:p>
            <a:pPr>
              <a:lnSpc>
                <a:spcPct val="100000"/>
              </a:lnSpc>
            </a:pPr>
            <a:endParaRPr/>
          </a:p>
        </p:txBody>
      </p:sp>
      <p:pic>
        <p:nvPicPr>
          <p:cNvPr id="276" name="Picture 2"/>
          <p:cNvPicPr/>
          <p:nvPr/>
        </p:nvPicPr>
        <p:blipFill>
          <a:blip r:embed="rId2"/>
          <a:stretch>
            <a:fillRect/>
          </a:stretch>
        </p:blipFill>
        <p:spPr>
          <a:xfrm>
            <a:off x="2955960" y="3780000"/>
            <a:ext cx="4894560" cy="2437560"/>
          </a:xfrm>
          <a:prstGeom prst="rect">
            <a:avLst/>
          </a:prstGeom>
          <a:ln>
            <a:noFill/>
          </a:ln>
        </p:spPr>
      </p:pic>
      <p:pic>
        <p:nvPicPr>
          <p:cNvPr id="277" name="Picture 3"/>
          <p:cNvPicPr/>
          <p:nvPr/>
        </p:nvPicPr>
        <p:blipFill>
          <a:blip r:embed="rId3"/>
          <a:stretch>
            <a:fillRect/>
          </a:stretch>
        </p:blipFill>
        <p:spPr>
          <a:xfrm>
            <a:off x="2193840" y="5542200"/>
            <a:ext cx="608760" cy="257760"/>
          </a:xfrm>
          <a:prstGeom prst="rect">
            <a:avLst/>
          </a:prstGeom>
          <a:ln>
            <a:noFill/>
          </a:ln>
        </p:spPr>
      </p:pic>
      <p:sp>
        <p:nvSpPr>
          <p:cNvPr id="278" name="Line 4"/>
          <p:cNvSpPr/>
          <p:nvPr/>
        </p:nvSpPr>
        <p:spPr>
          <a:xfrm>
            <a:off x="2422440" y="4551120"/>
            <a:ext cx="152280" cy="389160"/>
          </a:xfrm>
          <a:prstGeom prst="line">
            <a:avLst/>
          </a:prstGeom>
          <a:ln w="38160">
            <a:solidFill>
              <a:srgbClr val="C00000"/>
            </a:solidFill>
            <a:round/>
          </a:ln>
        </p:spPr>
      </p:sp>
      <p:sp>
        <p:nvSpPr>
          <p:cNvPr id="279" name="Line 5"/>
          <p:cNvSpPr/>
          <p:nvPr/>
        </p:nvSpPr>
        <p:spPr>
          <a:xfrm flipH="1">
            <a:off x="2422440" y="4922640"/>
            <a:ext cx="152280" cy="228600"/>
          </a:xfrm>
          <a:prstGeom prst="line">
            <a:avLst/>
          </a:prstGeom>
          <a:ln w="38160">
            <a:solidFill>
              <a:srgbClr val="C00000"/>
            </a:solidFill>
            <a:round/>
          </a:ln>
        </p:spPr>
      </p:sp>
      <p:sp>
        <p:nvSpPr>
          <p:cNvPr id="280" name="Line 6"/>
          <p:cNvSpPr/>
          <p:nvPr/>
        </p:nvSpPr>
        <p:spPr>
          <a:xfrm>
            <a:off x="2422440" y="5168880"/>
            <a:ext cx="152280" cy="228600"/>
          </a:xfrm>
          <a:prstGeom prst="line">
            <a:avLst/>
          </a:prstGeom>
          <a:ln w="38160">
            <a:solidFill>
              <a:srgbClr val="C00000"/>
            </a:solidFill>
            <a:round/>
          </a:ln>
        </p:spPr>
      </p:sp>
      <p:sp>
        <p:nvSpPr>
          <p:cNvPr id="281" name="Line 7"/>
          <p:cNvSpPr/>
          <p:nvPr/>
        </p:nvSpPr>
        <p:spPr>
          <a:xfrm flipH="1">
            <a:off x="2498400" y="5397480"/>
            <a:ext cx="76320" cy="152280"/>
          </a:xfrm>
          <a:prstGeom prst="line">
            <a:avLst/>
          </a:prstGeom>
          <a:ln w="38160">
            <a:solidFill>
              <a:srgbClr val="C00000"/>
            </a:solidFill>
            <a:round/>
          </a:ln>
        </p:spPr>
      </p:sp>
      <p:sp>
        <p:nvSpPr>
          <p:cNvPr id="282" name="Line 8"/>
          <p:cNvSpPr/>
          <p:nvPr/>
        </p:nvSpPr>
        <p:spPr>
          <a:xfrm flipH="1">
            <a:off x="2041200" y="4564080"/>
            <a:ext cx="1067040" cy="0"/>
          </a:xfrm>
          <a:prstGeom prst="line">
            <a:avLst/>
          </a:prstGeom>
          <a:ln w="38160">
            <a:solidFill>
              <a:srgbClr val="00B050"/>
            </a:solidFill>
            <a:round/>
          </a:ln>
        </p:spPr>
      </p:sp>
      <p:sp>
        <p:nvSpPr>
          <p:cNvPr id="283" name="CustomShape 9"/>
          <p:cNvSpPr/>
          <p:nvPr/>
        </p:nvSpPr>
        <p:spPr>
          <a:xfrm>
            <a:off x="967320" y="4333320"/>
            <a:ext cx="1031040" cy="441720"/>
          </a:xfrm>
          <a:prstGeom prst="rect">
            <a:avLst/>
          </a:prstGeom>
          <a:noFill/>
          <a:ln>
            <a:noFill/>
          </a:ln>
        </p:spPr>
        <p:txBody>
          <a:bodyPr wrap="none" lIns="90000" tIns="45000" rIns="90000" bIns="45000"/>
          <a:lstStyle/>
          <a:p>
            <a:pPr>
              <a:lnSpc>
                <a:spcPct val="100000"/>
              </a:lnSpc>
            </a:pPr>
            <a:r>
              <a:rPr lang="en-US" sz="2300">
                <a:solidFill>
                  <a:srgbClr val="000000"/>
                </a:solidFill>
                <a:latin typeface="Arial"/>
              </a:rPr>
              <a:t>P9_29</a:t>
            </a:r>
            <a:endParaRPr/>
          </a:p>
        </p:txBody>
      </p:sp>
      <p:sp>
        <p:nvSpPr>
          <p:cNvPr id="284" name="CustomShape 10"/>
          <p:cNvSpPr/>
          <p:nvPr/>
        </p:nvSpPr>
        <p:spPr>
          <a:xfrm>
            <a:off x="7826760" y="4288320"/>
            <a:ext cx="956160" cy="441720"/>
          </a:xfrm>
          <a:prstGeom prst="rect">
            <a:avLst/>
          </a:prstGeom>
          <a:noFill/>
          <a:ln>
            <a:noFill/>
          </a:ln>
        </p:spPr>
        <p:txBody>
          <a:bodyPr wrap="none" lIns="90000" tIns="45000" rIns="90000" bIns="45000"/>
          <a:lstStyle/>
          <a:p>
            <a:pPr>
              <a:lnSpc>
                <a:spcPct val="100000"/>
              </a:lnSpc>
            </a:pPr>
            <a:r>
              <a:rPr lang="en-US" sz="2300">
                <a:solidFill>
                  <a:srgbClr val="000000"/>
                </a:solidFill>
                <a:latin typeface="Arial"/>
              </a:rPr>
              <a:t>+3.3V</a:t>
            </a:r>
            <a:endParaRPr/>
          </a:p>
        </p:txBody>
      </p:sp>
      <p:sp>
        <p:nvSpPr>
          <p:cNvPr id="285" name="CustomShape 11"/>
          <p:cNvSpPr/>
          <p:nvPr/>
        </p:nvSpPr>
        <p:spPr>
          <a:xfrm>
            <a:off x="1483560" y="5257800"/>
            <a:ext cx="709920" cy="360"/>
          </a:xfrm>
          <a:prstGeom prst="straightConnector1">
            <a:avLst/>
          </a:prstGeom>
          <a:noFill/>
          <a:ln w="9360">
            <a:solidFill>
              <a:srgbClr val="D90000"/>
            </a:solidFill>
            <a:round/>
            <a:tailEnd type="arrow" w="med" len="med"/>
          </a:ln>
        </p:spPr>
      </p:sp>
      <p:sp>
        <p:nvSpPr>
          <p:cNvPr id="286" name="CustomShape 12"/>
          <p:cNvSpPr/>
          <p:nvPr/>
        </p:nvSpPr>
        <p:spPr>
          <a:xfrm>
            <a:off x="-24120" y="4868280"/>
            <a:ext cx="225792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Configure internally</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dirty="0" smtClean="0">
                <a:solidFill>
                  <a:srgbClr val="DE0000"/>
                </a:solidFill>
                <a:latin typeface="Arial"/>
              </a:rPr>
              <a:t>Before you start coding</a:t>
            </a:r>
            <a:endParaRPr dirty="0"/>
          </a:p>
        </p:txBody>
      </p:sp>
      <p:sp>
        <p:nvSpPr>
          <p:cNvPr id="274"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3C3C6EE2-7C37-4604-890A-F27DB4DD5341}" type="slidenum">
              <a:rPr lang="en-US" sz="900">
                <a:solidFill>
                  <a:srgbClr val="000000"/>
                </a:solidFill>
                <a:latin typeface="Arial"/>
              </a:rPr>
              <a:t>31</a:t>
            </a:fld>
            <a:endParaRPr/>
          </a:p>
        </p:txBody>
      </p:sp>
      <p:sp>
        <p:nvSpPr>
          <p:cNvPr id="275" name="CustomShape 3"/>
          <p:cNvSpPr/>
          <p:nvPr/>
        </p:nvSpPr>
        <p:spPr>
          <a:xfrm>
            <a:off x="504000" y="1004040"/>
            <a:ext cx="9070920" cy="4383720"/>
          </a:xfrm>
          <a:prstGeom prst="rect">
            <a:avLst/>
          </a:prstGeom>
          <a:noFill/>
          <a:ln>
            <a:noFill/>
          </a:ln>
        </p:spPr>
        <p:txBody>
          <a:bodyPr lIns="0" tIns="0" rIns="0" bIns="0"/>
          <a:lstStyle/>
          <a:p>
            <a:pPr>
              <a:lnSpc>
                <a:spcPct val="100000"/>
              </a:lnSpc>
            </a:pPr>
            <a:r>
              <a:rPr lang="en-US" sz="2000" dirty="0" smtClean="0">
                <a:solidFill>
                  <a:srgbClr val="000000"/>
                </a:solidFill>
                <a:latin typeface="Arial"/>
              </a:rPr>
              <a:t>The solutions to each task is located in the folder solution.</a:t>
            </a:r>
          </a:p>
          <a:p>
            <a:pPr>
              <a:lnSpc>
                <a:spcPct val="100000"/>
              </a:lnSpc>
            </a:pPr>
            <a:endParaRPr lang="en-US" sz="2000" dirty="0">
              <a:solidFill>
                <a:srgbClr val="000000"/>
              </a:solidFill>
              <a:latin typeface="Arial"/>
            </a:endParaRPr>
          </a:p>
          <a:p>
            <a:pPr>
              <a:lnSpc>
                <a:spcPct val="100000"/>
              </a:lnSpc>
            </a:pPr>
            <a:r>
              <a:rPr lang="en-US" sz="2000" dirty="0" smtClean="0">
                <a:solidFill>
                  <a:srgbClr val="000000"/>
                </a:solidFill>
                <a:latin typeface="Arial"/>
              </a:rPr>
              <a:t>However, avoid peeking at the answer unless you stuck and have no way to figure things out.</a:t>
            </a:r>
          </a:p>
          <a:p>
            <a:pPr>
              <a:lnSpc>
                <a:spcPct val="100000"/>
              </a:lnSpc>
            </a:pPr>
            <a:endParaRPr lang="en-US" sz="2000" dirty="0">
              <a:solidFill>
                <a:srgbClr val="000000"/>
              </a:solidFill>
              <a:latin typeface="Arial"/>
            </a:endParaRPr>
          </a:p>
          <a:p>
            <a:pPr>
              <a:lnSpc>
                <a:spcPct val="100000"/>
              </a:lnSpc>
            </a:pPr>
            <a:r>
              <a:rPr lang="en-US" sz="2000" dirty="0" smtClean="0">
                <a:solidFill>
                  <a:srgbClr val="000000"/>
                </a:solidFill>
                <a:latin typeface="Arial"/>
              </a:rPr>
              <a:t>Most problems you may have is likely python syntax issues. So feel free to use your partner’s computer or phone to look up what your error means and how to fix it.</a:t>
            </a:r>
          </a:p>
          <a:p>
            <a:pPr>
              <a:lnSpc>
                <a:spcPct val="100000"/>
              </a:lnSpc>
            </a:pPr>
            <a:endParaRPr lang="en-US" sz="2000" dirty="0">
              <a:solidFill>
                <a:srgbClr val="000000"/>
              </a:solidFill>
              <a:latin typeface="Arial"/>
            </a:endParaRPr>
          </a:p>
          <a:p>
            <a:pPr>
              <a:lnSpc>
                <a:spcPct val="100000"/>
              </a:lnSpc>
            </a:pPr>
            <a:r>
              <a:rPr lang="en-US" sz="2000" dirty="0">
                <a:solidFill>
                  <a:srgbClr val="000000"/>
                </a:solidFill>
              </a:rPr>
              <a:t>Also look at 4 Minute Python Crash Course _ Nerd </a:t>
            </a:r>
            <a:r>
              <a:rPr lang="en-US" sz="2000" dirty="0" smtClean="0">
                <a:solidFill>
                  <a:srgbClr val="000000"/>
                </a:solidFill>
              </a:rPr>
              <a:t>Paradise.pdf included in the zip file to learn everything you need to know for </a:t>
            </a:r>
            <a:r>
              <a:rPr lang="en-US" sz="2000" smtClean="0">
                <a:solidFill>
                  <a:srgbClr val="000000"/>
                </a:solidFill>
              </a:rPr>
              <a:t>this workshop.</a:t>
            </a:r>
            <a:endParaRPr lang="en-US" sz="2000" dirty="0" smtClean="0">
              <a:solidFill>
                <a:srgbClr val="000000"/>
              </a:solidFill>
              <a:latin typeface="Arial"/>
            </a:endParaRPr>
          </a:p>
          <a:p>
            <a:pPr>
              <a:lnSpc>
                <a:spcPct val="100000"/>
              </a:lnSpc>
            </a:pPr>
            <a:endParaRPr lang="en-US" sz="2000" dirty="0" smtClean="0">
              <a:solidFill>
                <a:srgbClr val="000000"/>
              </a:solidFill>
              <a:latin typeface="Arial"/>
            </a:endParaRPr>
          </a:p>
          <a:p>
            <a:pPr>
              <a:lnSpc>
                <a:spcPct val="100000"/>
              </a:lnSpc>
            </a:pPr>
            <a:r>
              <a:rPr lang="en-US" sz="2000" dirty="0" smtClean="0">
                <a:solidFill>
                  <a:srgbClr val="000000"/>
                </a:solidFill>
                <a:latin typeface="Arial"/>
              </a:rPr>
              <a:t>The code you will type is usually no more than 5 lines.</a:t>
            </a:r>
          </a:p>
          <a:p>
            <a:pPr>
              <a:lnSpc>
                <a:spcPct val="100000"/>
              </a:lnSpc>
            </a:pPr>
            <a:r>
              <a:rPr lang="en-US" sz="2000" dirty="0" smtClean="0">
                <a:solidFill>
                  <a:srgbClr val="000000"/>
                </a:solidFill>
                <a:latin typeface="Arial"/>
              </a:rPr>
              <a:t> </a:t>
            </a:r>
            <a:endParaRPr dirty="0" smtClean="0"/>
          </a:p>
          <a:p>
            <a:pPr>
              <a:lnSpc>
                <a:spcPct val="100000"/>
              </a:lnSpc>
            </a:pPr>
            <a:endParaRPr dirty="0" smtClean="0"/>
          </a:p>
          <a:p>
            <a:pPr>
              <a:lnSpc>
                <a:spcPct val="100000"/>
              </a:lnSpc>
            </a:pPr>
            <a:endParaRPr dirty="0" smtClean="0"/>
          </a:p>
          <a:p>
            <a:pPr>
              <a:lnSpc>
                <a:spcPct val="100000"/>
              </a:lnSpc>
            </a:pPr>
            <a:endParaRPr dirty="0" smtClean="0"/>
          </a:p>
          <a:p>
            <a:pPr>
              <a:lnSpc>
                <a:spcPct val="100000"/>
              </a:lnSpc>
            </a:pPr>
            <a:endParaRPr dirty="0" smtClean="0"/>
          </a:p>
        </p:txBody>
      </p:sp>
    </p:spTree>
    <p:extLst>
      <p:ext uri="{BB962C8B-B14F-4D97-AF65-F5344CB8AC3E}">
        <p14:creationId xmlns:p14="http://schemas.microsoft.com/office/powerpoint/2010/main" val="369617595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5 – Basic GPIO Program (Solution)</a:t>
            </a:r>
            <a:endParaRPr/>
          </a:p>
        </p:txBody>
      </p:sp>
      <p:sp>
        <p:nvSpPr>
          <p:cNvPr id="288" name="CustomShape 2"/>
          <p:cNvSpPr/>
          <p:nvPr/>
        </p:nvSpPr>
        <p:spPr>
          <a:xfrm>
            <a:off x="367560" y="1155600"/>
            <a:ext cx="9334440" cy="5451120"/>
          </a:xfrm>
          <a:prstGeom prst="rect">
            <a:avLst/>
          </a:prstGeom>
          <a:noFill/>
          <a:ln>
            <a:noFill/>
          </a:ln>
        </p:spPr>
      </p:sp>
      <p:sp>
        <p:nvSpPr>
          <p:cNvPr id="289"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F9B7E5F3-AFF3-4F9C-A57A-EE442D05EE23}" type="slidenum">
              <a:rPr lang="en-US" sz="900">
                <a:solidFill>
                  <a:srgbClr val="000000"/>
                </a:solidFill>
                <a:latin typeface="Arial"/>
              </a:rPr>
              <a:t>32</a:t>
            </a:fld>
            <a:endParaRPr/>
          </a:p>
        </p:txBody>
      </p:sp>
      <p:pic>
        <p:nvPicPr>
          <p:cNvPr id="290" name="Picture 3"/>
          <p:cNvPicPr/>
          <p:nvPr/>
        </p:nvPicPr>
        <p:blipFill>
          <a:blip r:embed="rId2"/>
          <a:stretch>
            <a:fillRect/>
          </a:stretch>
        </p:blipFill>
        <p:spPr>
          <a:xfrm>
            <a:off x="846360" y="1325160"/>
            <a:ext cx="8386200" cy="52714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dirty="0" smtClean="0">
                <a:solidFill>
                  <a:srgbClr val="DE0000"/>
                </a:solidFill>
                <a:latin typeface="Arial"/>
              </a:rPr>
              <a:t>Hardware - Issue</a:t>
            </a:r>
            <a:endParaRPr dirty="0"/>
          </a:p>
        </p:txBody>
      </p:sp>
      <p:sp>
        <p:nvSpPr>
          <p:cNvPr id="292" name="CustomShape 2"/>
          <p:cNvSpPr/>
          <p:nvPr/>
        </p:nvSpPr>
        <p:spPr>
          <a:xfrm>
            <a:off x="367560" y="1155600"/>
            <a:ext cx="9334440" cy="5451120"/>
          </a:xfrm>
          <a:prstGeom prst="rect">
            <a:avLst/>
          </a:prstGeom>
          <a:noFill/>
          <a:ln>
            <a:noFill/>
          </a:ln>
        </p:spPr>
      </p:sp>
      <p:sp>
        <p:nvSpPr>
          <p:cNvPr id="293"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4BDC3359-A866-4043-A9D3-BA1C8ADF4650}" type="slidenum">
              <a:rPr lang="en-US" sz="900">
                <a:solidFill>
                  <a:srgbClr val="000000"/>
                </a:solidFill>
                <a:latin typeface="Arial"/>
              </a:rPr>
              <a:t>33</a:t>
            </a:fld>
            <a:endParaRPr/>
          </a:p>
        </p:txBody>
      </p:sp>
      <p:sp>
        <p:nvSpPr>
          <p:cNvPr id="294" name="CustomShape 4"/>
          <p:cNvSpPr/>
          <p:nvPr/>
        </p:nvSpPr>
        <p:spPr>
          <a:xfrm>
            <a:off x="504000" y="176904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Switch Bouncing:</a:t>
            </a:r>
            <a:endParaRPr/>
          </a:p>
          <a:p>
            <a:pPr lvl="1">
              <a:lnSpc>
                <a:spcPct val="100000"/>
              </a:lnSpc>
              <a:buFont typeface="Arial"/>
              <a:buChar char="•"/>
            </a:pPr>
            <a:r>
              <a:rPr lang="en-US" sz="2800">
                <a:solidFill>
                  <a:srgbClr val="000000"/>
                </a:solidFill>
                <a:latin typeface="Arial"/>
              </a:rPr>
              <a:t>Occurs when pushing or release buttons/switch</a:t>
            </a:r>
            <a:endParaRPr/>
          </a:p>
        </p:txBody>
      </p:sp>
      <p:pic>
        <p:nvPicPr>
          <p:cNvPr id="295" name="Picture 5"/>
          <p:cNvPicPr/>
          <p:nvPr/>
        </p:nvPicPr>
        <p:blipFill>
          <a:blip r:embed="rId2"/>
          <a:stretch>
            <a:fillRect/>
          </a:stretch>
        </p:blipFill>
        <p:spPr>
          <a:xfrm>
            <a:off x="2743200" y="3456360"/>
            <a:ext cx="4571280" cy="3218040"/>
          </a:xfrm>
          <a:prstGeom prst="rect">
            <a:avLst/>
          </a:prstGeom>
          <a:ln>
            <a:noFill/>
          </a:ln>
        </p:spPr>
      </p:pic>
      <p:sp>
        <p:nvSpPr>
          <p:cNvPr id="7" name="TextBox 6"/>
          <p:cNvSpPr txBox="1"/>
          <p:nvPr/>
        </p:nvSpPr>
        <p:spPr>
          <a:xfrm>
            <a:off x="3760873" y="2941637"/>
            <a:ext cx="2313454" cy="369332"/>
          </a:xfrm>
          <a:prstGeom prst="rect">
            <a:avLst/>
          </a:prstGeom>
          <a:noFill/>
        </p:spPr>
        <p:txBody>
          <a:bodyPr wrap="none" rtlCol="0">
            <a:spAutoFit/>
          </a:bodyPr>
          <a:lstStyle/>
          <a:p>
            <a:r>
              <a:rPr lang="en-US" dirty="0" smtClean="0"/>
              <a:t>How do you solve it?</a:t>
            </a:r>
            <a:endParaRPr lang="en-US"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Hardware – Debounce Solution</a:t>
            </a:r>
            <a:endParaRPr/>
          </a:p>
        </p:txBody>
      </p:sp>
      <p:sp>
        <p:nvSpPr>
          <p:cNvPr id="297" name="CustomShape 2"/>
          <p:cNvSpPr/>
          <p:nvPr/>
        </p:nvSpPr>
        <p:spPr>
          <a:xfrm>
            <a:off x="367560" y="1155600"/>
            <a:ext cx="9334440" cy="5451120"/>
          </a:xfrm>
          <a:prstGeom prst="rect">
            <a:avLst/>
          </a:prstGeom>
          <a:noFill/>
          <a:ln>
            <a:noFill/>
          </a:ln>
        </p:spPr>
      </p:sp>
      <p:sp>
        <p:nvSpPr>
          <p:cNvPr id="298"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FAAA40C9-09AF-4C49-9153-A13F56DA8715}" type="slidenum">
              <a:rPr lang="en-US" sz="900">
                <a:solidFill>
                  <a:srgbClr val="000000"/>
                </a:solidFill>
                <a:latin typeface="Arial"/>
              </a:rPr>
              <a:t>34</a:t>
            </a:fld>
            <a:endParaRPr/>
          </a:p>
        </p:txBody>
      </p:sp>
      <p:sp>
        <p:nvSpPr>
          <p:cNvPr id="299" name="CustomShape 4"/>
          <p:cNvSpPr/>
          <p:nvPr/>
        </p:nvSpPr>
        <p:spPr>
          <a:xfrm>
            <a:off x="504000" y="176904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Simple software solution:</a:t>
            </a:r>
            <a:endParaRPr/>
          </a:p>
          <a:p>
            <a:pPr lvl="1">
              <a:lnSpc>
                <a:spcPct val="100000"/>
              </a:lnSpc>
              <a:buSzPct val="75000"/>
              <a:buFont typeface="Arial"/>
              <a:buChar char="•"/>
            </a:pPr>
            <a:r>
              <a:rPr lang="en-US" sz="2800">
                <a:solidFill>
                  <a:srgbClr val="000000"/>
                </a:solidFill>
                <a:latin typeface="Arial"/>
              </a:rPr>
              <a:t>When state change ignore any future state changes for X ms</a:t>
            </a:r>
            <a:endParaRPr/>
          </a:p>
        </p:txBody>
      </p:sp>
      <p:pic>
        <p:nvPicPr>
          <p:cNvPr id="300" name="Picture 5"/>
          <p:cNvPicPr/>
          <p:nvPr/>
        </p:nvPicPr>
        <p:blipFill>
          <a:blip r:embed="rId2"/>
          <a:stretch>
            <a:fillRect/>
          </a:stretch>
        </p:blipFill>
        <p:spPr>
          <a:xfrm>
            <a:off x="2743200" y="3456360"/>
            <a:ext cx="4571280" cy="3218040"/>
          </a:xfrm>
          <a:prstGeom prst="rect">
            <a:avLst/>
          </a:prstGeom>
          <a:ln>
            <a:noFill/>
          </a:ln>
        </p:spPr>
      </p:pic>
      <p:sp>
        <p:nvSpPr>
          <p:cNvPr id="301" name="CustomShape 5"/>
          <p:cNvSpPr/>
          <p:nvPr/>
        </p:nvSpPr>
        <p:spPr>
          <a:xfrm>
            <a:off x="2906640" y="4313160"/>
            <a:ext cx="761400" cy="360"/>
          </a:xfrm>
          <a:prstGeom prst="straightConnector1">
            <a:avLst/>
          </a:prstGeom>
          <a:noFill/>
          <a:ln w="9360">
            <a:solidFill>
              <a:srgbClr val="D90000"/>
            </a:solidFill>
            <a:round/>
            <a:tailEnd type="arrow" w="med" len="med"/>
          </a:ln>
        </p:spPr>
      </p:sp>
      <p:sp>
        <p:nvSpPr>
          <p:cNvPr id="302" name="CustomShape 6"/>
          <p:cNvSpPr/>
          <p:nvPr/>
        </p:nvSpPr>
        <p:spPr>
          <a:xfrm>
            <a:off x="2525760" y="3713040"/>
            <a:ext cx="913680" cy="360"/>
          </a:xfrm>
          <a:prstGeom prst="straightConnector1">
            <a:avLst/>
          </a:prstGeom>
          <a:noFill/>
          <a:ln w="9360">
            <a:solidFill>
              <a:srgbClr val="D90000"/>
            </a:solidFill>
            <a:round/>
            <a:tailEnd type="arrow" w="med" len="med"/>
          </a:ln>
        </p:spPr>
      </p:sp>
      <p:sp>
        <p:nvSpPr>
          <p:cNvPr id="303" name="CustomShape 7"/>
          <p:cNvSpPr/>
          <p:nvPr/>
        </p:nvSpPr>
        <p:spPr>
          <a:xfrm>
            <a:off x="5029200" y="3456360"/>
            <a:ext cx="567000" cy="2227680"/>
          </a:xfrm>
          <a:prstGeom prst="straightConnector1">
            <a:avLst/>
          </a:prstGeom>
          <a:noFill/>
          <a:ln w="9360">
            <a:solidFill>
              <a:srgbClr val="D90000"/>
            </a:solidFill>
            <a:round/>
            <a:tailEnd type="arrow" w="med" len="med"/>
          </a:ln>
        </p:spPr>
      </p:sp>
      <p:sp>
        <p:nvSpPr>
          <p:cNvPr id="304" name="CustomShape 8"/>
          <p:cNvSpPr/>
          <p:nvPr/>
        </p:nvSpPr>
        <p:spPr>
          <a:xfrm flipH="1">
            <a:off x="6411240" y="3713040"/>
            <a:ext cx="456480" cy="360"/>
          </a:xfrm>
          <a:prstGeom prst="straightConnector1">
            <a:avLst/>
          </a:prstGeom>
          <a:noFill/>
          <a:ln w="9360">
            <a:solidFill>
              <a:srgbClr val="D90000"/>
            </a:solidFill>
            <a:round/>
            <a:tailEnd type="arrow" w="med" len="med"/>
          </a:ln>
        </p:spPr>
      </p:sp>
      <p:sp>
        <p:nvSpPr>
          <p:cNvPr id="305" name="CustomShape 9"/>
          <p:cNvSpPr/>
          <p:nvPr/>
        </p:nvSpPr>
        <p:spPr>
          <a:xfrm>
            <a:off x="547920" y="4107960"/>
            <a:ext cx="227160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Detect button press</a:t>
            </a:r>
            <a:endParaRPr/>
          </a:p>
        </p:txBody>
      </p:sp>
      <p:sp>
        <p:nvSpPr>
          <p:cNvPr id="306" name="CustomShape 10"/>
          <p:cNvSpPr/>
          <p:nvPr/>
        </p:nvSpPr>
        <p:spPr>
          <a:xfrm>
            <a:off x="3803040" y="3113280"/>
            <a:ext cx="247284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Detect button release</a:t>
            </a:r>
            <a:endParaRPr/>
          </a:p>
        </p:txBody>
      </p:sp>
      <p:sp>
        <p:nvSpPr>
          <p:cNvPr id="307" name="CustomShape 11"/>
          <p:cNvSpPr/>
          <p:nvPr/>
        </p:nvSpPr>
        <p:spPr>
          <a:xfrm>
            <a:off x="6881760" y="3517920"/>
            <a:ext cx="225792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Don’t read for X ms</a:t>
            </a:r>
            <a:endParaRPr/>
          </a:p>
        </p:txBody>
      </p:sp>
      <p:sp>
        <p:nvSpPr>
          <p:cNvPr id="308" name="CustomShape 12"/>
          <p:cNvSpPr/>
          <p:nvPr/>
        </p:nvSpPr>
        <p:spPr>
          <a:xfrm>
            <a:off x="237960" y="3520440"/>
            <a:ext cx="225792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Don’t read for X ms</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6 – Debounce GPIO Program </a:t>
            </a:r>
            <a:endParaRPr/>
          </a:p>
        </p:txBody>
      </p:sp>
      <p:sp>
        <p:nvSpPr>
          <p:cNvPr id="310"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F1B8C8CE-6CFA-4652-9CB0-2415F835CFEE}" type="slidenum">
              <a:rPr lang="en-US" sz="900">
                <a:solidFill>
                  <a:srgbClr val="000000"/>
                </a:solidFill>
                <a:latin typeface="Arial"/>
              </a:rPr>
              <a:t>35</a:t>
            </a:fld>
            <a:endParaRPr/>
          </a:p>
        </p:txBody>
      </p:sp>
      <p:sp>
        <p:nvSpPr>
          <p:cNvPr id="311" name="CustomShape 3"/>
          <p:cNvSpPr/>
          <p:nvPr/>
        </p:nvSpPr>
        <p:spPr>
          <a:xfrm>
            <a:off x="163440" y="1004040"/>
            <a:ext cx="9752760" cy="4383720"/>
          </a:xfrm>
          <a:prstGeom prst="rect">
            <a:avLst/>
          </a:prstGeom>
          <a:noFill/>
          <a:ln>
            <a:noFill/>
          </a:ln>
        </p:spPr>
        <p:txBody>
          <a:bodyPr lIns="0" tIns="0" rIns="0" bIns="0"/>
          <a:lstStyle/>
          <a:p>
            <a:pPr>
              <a:lnSpc>
                <a:spcPct val="100000"/>
              </a:lnSpc>
            </a:pPr>
            <a:r>
              <a:rPr lang="en-US" sz="2000">
                <a:solidFill>
                  <a:srgbClr val="000000"/>
                </a:solidFill>
                <a:latin typeface="Arial"/>
              </a:rPr>
              <a:t>Goal: print a message ONCE (ie debounce) every time you push the button</a:t>
            </a:r>
            <a:endParaRPr/>
          </a:p>
          <a:p>
            <a:pPr>
              <a:lnSpc>
                <a:spcPct val="100000"/>
              </a:lnSpc>
            </a:pPr>
            <a:endParaRPr/>
          </a:p>
          <a:p>
            <a:pPr>
              <a:lnSpc>
                <a:spcPct val="100000"/>
              </a:lnSpc>
              <a:buFont typeface="Arial"/>
              <a:buAutoNum type="arabicPeriod"/>
            </a:pPr>
            <a:r>
              <a:rPr lang="en-US" sz="2000">
                <a:solidFill>
                  <a:srgbClr val="000000"/>
                </a:solidFill>
                <a:latin typeface="Arial"/>
              </a:rPr>
              <a:t>Open gpio_input_debounce.py file that you previously loaded into Cloud 9.</a:t>
            </a:r>
            <a:endParaRPr/>
          </a:p>
          <a:p>
            <a:pPr>
              <a:lnSpc>
                <a:spcPct val="100000"/>
              </a:lnSpc>
              <a:buFont typeface="Arial"/>
              <a:buAutoNum type="arabicPeriod"/>
            </a:pPr>
            <a:r>
              <a:rPr lang="en-US" sz="2000">
                <a:solidFill>
                  <a:srgbClr val="000000"/>
                </a:solidFill>
                <a:latin typeface="Arial"/>
              </a:rPr>
              <a:t>Replace all the lines that says ## PUT YOUR CODE HERE ## with your code</a:t>
            </a:r>
            <a:endParaRPr/>
          </a:p>
          <a:p>
            <a:pPr>
              <a:lnSpc>
                <a:spcPct val="100000"/>
              </a:lnSpc>
              <a:buFont typeface="Arial"/>
              <a:buAutoNum type="arabicPeriod"/>
            </a:pPr>
            <a:r>
              <a:rPr lang="en-US" sz="2000">
                <a:solidFill>
                  <a:srgbClr val="000000"/>
                </a:solidFill>
                <a:latin typeface="Arial"/>
              </a:rPr>
              <a:t>Read the comment to understand what your being asked to do for the lines your writing code for</a:t>
            </a:r>
            <a:endParaRPr/>
          </a:p>
          <a:p>
            <a:pPr>
              <a:lnSpc>
                <a:spcPct val="100000"/>
              </a:lnSpc>
              <a:buFont typeface="Arial"/>
              <a:buAutoNum type="arabicPeriod"/>
            </a:pPr>
            <a:r>
              <a:rPr lang="en-US" sz="2000">
                <a:solidFill>
                  <a:srgbClr val="000000"/>
                </a:solidFill>
                <a:latin typeface="Arial"/>
              </a:rPr>
              <a:t>Use the information I provided in the previous slides to do this</a:t>
            </a:r>
            <a:endParaRPr/>
          </a:p>
          <a:p>
            <a:pPr>
              <a:lnSpc>
                <a:spcPct val="100000"/>
              </a:lnSpc>
              <a:buFont typeface="Arial"/>
              <a:buAutoNum type="arabicPeriod"/>
            </a:pPr>
            <a:r>
              <a:rPr lang="en-US" sz="2000">
                <a:solidFill>
                  <a:srgbClr val="000000"/>
                </a:solidFill>
                <a:latin typeface="Arial"/>
              </a:rPr>
              <a:t>Run the program and tap the button quickly  to see if you achieve your goal</a:t>
            </a:r>
            <a:endParaRPr/>
          </a:p>
          <a:p>
            <a:pPr>
              <a:lnSpc>
                <a:spcPct val="100000"/>
              </a:lnSpc>
            </a:pPr>
            <a:endParaRPr/>
          </a:p>
          <a:p>
            <a:pPr>
              <a:lnSpc>
                <a:spcPct val="100000"/>
              </a:lnSpc>
            </a:pPr>
            <a:r>
              <a:rPr lang="en-US" sz="2300">
                <a:solidFill>
                  <a:srgbClr val="000000"/>
                </a:solidFill>
                <a:latin typeface="Arial"/>
              </a:rPr>
              <a:t>Remember:</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r>
              <a:rPr lang="en-US" sz="2000">
                <a:solidFill>
                  <a:srgbClr val="000000"/>
                </a:solidFill>
                <a:latin typeface="Arial"/>
              </a:rPr>
              <a:t>Try: </a:t>
            </a:r>
            <a:endParaRPr/>
          </a:p>
          <a:p>
            <a:pPr>
              <a:lnSpc>
                <a:spcPct val="100000"/>
              </a:lnSpc>
            </a:pPr>
            <a:r>
              <a:rPr lang="en-US" sz="2000">
                <a:solidFill>
                  <a:srgbClr val="000000"/>
                </a:solidFill>
                <a:latin typeface="Arial"/>
              </a:rPr>
              <a:t>Feel free to change the debounce timeout value to see how it impacts the program</a:t>
            </a:r>
            <a:endParaRPr/>
          </a:p>
          <a:p>
            <a:pPr>
              <a:lnSpc>
                <a:spcPct val="100000"/>
              </a:lnSpc>
            </a:pPr>
            <a:endParaRPr/>
          </a:p>
        </p:txBody>
      </p:sp>
      <p:pic>
        <p:nvPicPr>
          <p:cNvPr id="312" name="Picture 2"/>
          <p:cNvPicPr/>
          <p:nvPr/>
        </p:nvPicPr>
        <p:blipFill>
          <a:blip r:embed="rId2"/>
          <a:stretch>
            <a:fillRect/>
          </a:stretch>
        </p:blipFill>
        <p:spPr>
          <a:xfrm>
            <a:off x="2955960" y="3878280"/>
            <a:ext cx="4894560" cy="2437560"/>
          </a:xfrm>
          <a:prstGeom prst="rect">
            <a:avLst/>
          </a:prstGeom>
          <a:ln>
            <a:noFill/>
          </a:ln>
        </p:spPr>
      </p:pic>
      <p:pic>
        <p:nvPicPr>
          <p:cNvPr id="313" name="Picture 3"/>
          <p:cNvPicPr/>
          <p:nvPr/>
        </p:nvPicPr>
        <p:blipFill>
          <a:blip r:embed="rId3"/>
          <a:stretch>
            <a:fillRect/>
          </a:stretch>
        </p:blipFill>
        <p:spPr>
          <a:xfrm>
            <a:off x="2193840" y="5631120"/>
            <a:ext cx="608760" cy="257760"/>
          </a:xfrm>
          <a:prstGeom prst="rect">
            <a:avLst/>
          </a:prstGeom>
          <a:ln>
            <a:noFill/>
          </a:ln>
        </p:spPr>
      </p:pic>
      <p:sp>
        <p:nvSpPr>
          <p:cNvPr id="314" name="Line 4"/>
          <p:cNvSpPr/>
          <p:nvPr/>
        </p:nvSpPr>
        <p:spPr>
          <a:xfrm>
            <a:off x="2422440" y="4640040"/>
            <a:ext cx="152280" cy="389160"/>
          </a:xfrm>
          <a:prstGeom prst="line">
            <a:avLst/>
          </a:prstGeom>
          <a:ln w="38160">
            <a:solidFill>
              <a:srgbClr val="C00000"/>
            </a:solidFill>
            <a:round/>
          </a:ln>
        </p:spPr>
      </p:sp>
      <p:sp>
        <p:nvSpPr>
          <p:cNvPr id="315" name="Line 5"/>
          <p:cNvSpPr/>
          <p:nvPr/>
        </p:nvSpPr>
        <p:spPr>
          <a:xfrm flipH="1">
            <a:off x="2422440" y="5029200"/>
            <a:ext cx="152280" cy="228600"/>
          </a:xfrm>
          <a:prstGeom prst="line">
            <a:avLst/>
          </a:prstGeom>
          <a:ln w="38160">
            <a:solidFill>
              <a:srgbClr val="C00000"/>
            </a:solidFill>
            <a:round/>
          </a:ln>
        </p:spPr>
      </p:sp>
      <p:sp>
        <p:nvSpPr>
          <p:cNvPr id="316" name="Line 6"/>
          <p:cNvSpPr/>
          <p:nvPr/>
        </p:nvSpPr>
        <p:spPr>
          <a:xfrm>
            <a:off x="2422440" y="5257800"/>
            <a:ext cx="152280" cy="228600"/>
          </a:xfrm>
          <a:prstGeom prst="line">
            <a:avLst/>
          </a:prstGeom>
          <a:ln w="38160">
            <a:solidFill>
              <a:srgbClr val="C00000"/>
            </a:solidFill>
            <a:round/>
          </a:ln>
        </p:spPr>
      </p:sp>
      <p:sp>
        <p:nvSpPr>
          <p:cNvPr id="317" name="Line 7"/>
          <p:cNvSpPr/>
          <p:nvPr/>
        </p:nvSpPr>
        <p:spPr>
          <a:xfrm flipH="1">
            <a:off x="2498400" y="5486400"/>
            <a:ext cx="76320" cy="152280"/>
          </a:xfrm>
          <a:prstGeom prst="line">
            <a:avLst/>
          </a:prstGeom>
          <a:ln w="38160">
            <a:solidFill>
              <a:srgbClr val="C00000"/>
            </a:solidFill>
            <a:round/>
          </a:ln>
        </p:spPr>
      </p:sp>
      <p:sp>
        <p:nvSpPr>
          <p:cNvPr id="318" name="Line 8"/>
          <p:cNvSpPr/>
          <p:nvPr/>
        </p:nvSpPr>
        <p:spPr>
          <a:xfrm flipH="1">
            <a:off x="2041200" y="4653000"/>
            <a:ext cx="1067040" cy="0"/>
          </a:xfrm>
          <a:prstGeom prst="line">
            <a:avLst/>
          </a:prstGeom>
          <a:ln w="38160">
            <a:solidFill>
              <a:srgbClr val="00B050"/>
            </a:solidFill>
            <a:round/>
          </a:ln>
        </p:spPr>
      </p:sp>
      <p:sp>
        <p:nvSpPr>
          <p:cNvPr id="319" name="CustomShape 9"/>
          <p:cNvSpPr/>
          <p:nvPr/>
        </p:nvSpPr>
        <p:spPr>
          <a:xfrm>
            <a:off x="967320" y="4422240"/>
            <a:ext cx="1031040" cy="441720"/>
          </a:xfrm>
          <a:prstGeom prst="rect">
            <a:avLst/>
          </a:prstGeom>
          <a:noFill/>
          <a:ln>
            <a:noFill/>
          </a:ln>
        </p:spPr>
        <p:txBody>
          <a:bodyPr wrap="none" lIns="90000" tIns="45000" rIns="90000" bIns="45000"/>
          <a:lstStyle/>
          <a:p>
            <a:pPr>
              <a:lnSpc>
                <a:spcPct val="100000"/>
              </a:lnSpc>
            </a:pPr>
            <a:r>
              <a:rPr lang="en-US" sz="2300">
                <a:solidFill>
                  <a:srgbClr val="000000"/>
                </a:solidFill>
                <a:latin typeface="Arial"/>
              </a:rPr>
              <a:t>P9_29</a:t>
            </a:r>
            <a:endParaRPr/>
          </a:p>
        </p:txBody>
      </p:sp>
      <p:sp>
        <p:nvSpPr>
          <p:cNvPr id="320" name="CustomShape 10"/>
          <p:cNvSpPr/>
          <p:nvPr/>
        </p:nvSpPr>
        <p:spPr>
          <a:xfrm>
            <a:off x="7826760" y="4288320"/>
            <a:ext cx="956160" cy="441720"/>
          </a:xfrm>
          <a:prstGeom prst="rect">
            <a:avLst/>
          </a:prstGeom>
          <a:noFill/>
          <a:ln>
            <a:noFill/>
          </a:ln>
        </p:spPr>
        <p:txBody>
          <a:bodyPr wrap="none" lIns="90000" tIns="45000" rIns="90000" bIns="45000"/>
          <a:lstStyle/>
          <a:p>
            <a:pPr>
              <a:lnSpc>
                <a:spcPct val="100000"/>
              </a:lnSpc>
            </a:pPr>
            <a:r>
              <a:rPr lang="en-US" sz="2300">
                <a:solidFill>
                  <a:srgbClr val="000000"/>
                </a:solidFill>
                <a:latin typeface="Arial"/>
              </a:rPr>
              <a:t>+3.3V</a:t>
            </a:r>
            <a:endParaRPr/>
          </a:p>
        </p:txBody>
      </p:sp>
      <p:sp>
        <p:nvSpPr>
          <p:cNvPr id="321" name="CustomShape 11"/>
          <p:cNvSpPr/>
          <p:nvPr/>
        </p:nvSpPr>
        <p:spPr>
          <a:xfrm>
            <a:off x="1483560" y="5257800"/>
            <a:ext cx="709920" cy="360"/>
          </a:xfrm>
          <a:prstGeom prst="straightConnector1">
            <a:avLst/>
          </a:prstGeom>
          <a:noFill/>
          <a:ln w="9360">
            <a:solidFill>
              <a:srgbClr val="D90000"/>
            </a:solidFill>
            <a:round/>
            <a:tailEnd type="arrow" w="med" len="med"/>
          </a:ln>
        </p:spPr>
      </p:sp>
      <p:sp>
        <p:nvSpPr>
          <p:cNvPr id="322" name="CustomShape 12"/>
          <p:cNvSpPr/>
          <p:nvPr/>
        </p:nvSpPr>
        <p:spPr>
          <a:xfrm>
            <a:off x="-24120" y="4868280"/>
            <a:ext cx="225792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Configure internally</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6 – Debounce GPIO Program Solution</a:t>
            </a:r>
            <a:endParaRPr/>
          </a:p>
        </p:txBody>
      </p:sp>
      <p:sp>
        <p:nvSpPr>
          <p:cNvPr id="324" name="CustomShape 2"/>
          <p:cNvSpPr/>
          <p:nvPr/>
        </p:nvSpPr>
        <p:spPr>
          <a:xfrm>
            <a:off x="367560" y="1155600"/>
            <a:ext cx="9334440" cy="5451120"/>
          </a:xfrm>
          <a:prstGeom prst="rect">
            <a:avLst/>
          </a:prstGeom>
          <a:noFill/>
          <a:ln>
            <a:noFill/>
          </a:ln>
        </p:spPr>
      </p:sp>
      <p:sp>
        <p:nvSpPr>
          <p:cNvPr id="325"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A1658696-93EB-48DB-AF60-D6175DF0B61F}" type="slidenum">
              <a:rPr lang="en-US" sz="900">
                <a:solidFill>
                  <a:srgbClr val="000000"/>
                </a:solidFill>
                <a:latin typeface="Arial"/>
              </a:rPr>
              <a:t>36</a:t>
            </a:fld>
            <a:endParaRPr/>
          </a:p>
        </p:txBody>
      </p:sp>
      <p:pic>
        <p:nvPicPr>
          <p:cNvPr id="326" name="Picture 2"/>
          <p:cNvPicPr/>
          <p:nvPr/>
        </p:nvPicPr>
        <p:blipFill>
          <a:blip r:embed="rId2"/>
          <a:stretch>
            <a:fillRect/>
          </a:stretch>
        </p:blipFill>
        <p:spPr>
          <a:xfrm>
            <a:off x="395640" y="1630440"/>
            <a:ext cx="9287640" cy="48999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7 – Update Bopit to use Push Button</a:t>
            </a:r>
            <a:endParaRPr/>
          </a:p>
        </p:txBody>
      </p:sp>
      <p:sp>
        <p:nvSpPr>
          <p:cNvPr id="328" name="CustomShape 2"/>
          <p:cNvSpPr/>
          <p:nvPr/>
        </p:nvSpPr>
        <p:spPr>
          <a:xfrm>
            <a:off x="367560" y="1155600"/>
            <a:ext cx="9334440" cy="5451120"/>
          </a:xfrm>
          <a:prstGeom prst="rect">
            <a:avLst/>
          </a:prstGeom>
          <a:noFill/>
          <a:ln>
            <a:noFill/>
          </a:ln>
        </p:spPr>
        <p:txBody>
          <a:bodyPr lIns="93960" tIns="46800" rIns="93960" bIns="46800"/>
          <a:lstStyle/>
          <a:p>
            <a:pPr>
              <a:lnSpc>
                <a:spcPct val="100000"/>
              </a:lnSpc>
              <a:buFont typeface="Arial"/>
              <a:buAutoNum type="arabicPeriod"/>
            </a:pPr>
            <a:r>
              <a:rPr lang="en-US" sz="2400">
                <a:solidFill>
                  <a:srgbClr val="000000"/>
                </a:solidFill>
                <a:latin typeface="Arial"/>
              </a:rPr>
              <a:t>If bopit.py is running make sure you stop it.</a:t>
            </a:r>
            <a:endParaRPr/>
          </a:p>
          <a:p>
            <a:pPr>
              <a:lnSpc>
                <a:spcPct val="100000"/>
              </a:lnSpc>
              <a:buFont typeface="Arial"/>
              <a:buAutoNum type="arabicPeriod"/>
            </a:pPr>
            <a:r>
              <a:rPr lang="en-US" sz="2400">
                <a:solidFill>
                  <a:srgbClr val="000000"/>
                </a:solidFill>
                <a:latin typeface="Arial"/>
              </a:rPr>
              <a:t>Open bopit.py file that you previously loaded into Cloud 9.</a:t>
            </a:r>
            <a:endParaRPr/>
          </a:p>
          <a:p>
            <a:pPr>
              <a:lnSpc>
                <a:spcPct val="100000"/>
              </a:lnSpc>
              <a:buFont typeface="Arial"/>
              <a:buAutoNum type="arabicPeriod"/>
            </a:pPr>
            <a:r>
              <a:rPr lang="en-US" sz="2400">
                <a:solidFill>
                  <a:srgbClr val="000000"/>
                </a:solidFill>
                <a:latin typeface="Arial"/>
              </a:rPr>
              <a:t>Replace all the lines that says “## PUT YOUR CODE HERE ##” within the functions “gpioSetup()” and getPushButtonVal()”.</a:t>
            </a:r>
            <a:endParaRPr/>
          </a:p>
          <a:p>
            <a:pPr>
              <a:lnSpc>
                <a:spcPct val="100000"/>
              </a:lnSpc>
              <a:buFont typeface="Arial"/>
              <a:buAutoNum type="arabicPeriod"/>
            </a:pPr>
            <a:r>
              <a:rPr lang="en-US" sz="2400">
                <a:solidFill>
                  <a:srgbClr val="000000"/>
                </a:solidFill>
                <a:latin typeface="Arial"/>
              </a:rPr>
              <a:t>Read the comment to understand what your being asked to do for the lines your writing code for. Your pretty much taking the code you wrote before and adding it here.</a:t>
            </a:r>
            <a:endParaRPr/>
          </a:p>
          <a:p>
            <a:pPr>
              <a:lnSpc>
                <a:spcPct val="100000"/>
              </a:lnSpc>
              <a:buFont typeface="Arial"/>
              <a:buAutoNum type="arabicPeriod"/>
            </a:pPr>
            <a:r>
              <a:rPr lang="en-US" sz="2400">
                <a:solidFill>
                  <a:srgbClr val="000000"/>
                </a:solidFill>
                <a:latin typeface="Arial"/>
              </a:rPr>
              <a:t>Run bopit.py program</a:t>
            </a:r>
            <a:endParaRPr/>
          </a:p>
          <a:p>
            <a:pPr>
              <a:lnSpc>
                <a:spcPct val="100000"/>
              </a:lnSpc>
              <a:buFont typeface="Arial"/>
              <a:buAutoNum type="arabicPeriod"/>
            </a:pPr>
            <a:r>
              <a:rPr lang="en-US" sz="2400">
                <a:solidFill>
                  <a:srgbClr val="000000"/>
                </a:solidFill>
                <a:latin typeface="Arial"/>
              </a:rPr>
              <a:t>Go to </a:t>
            </a:r>
            <a:r>
              <a:rPr lang="en-US" sz="2200" u="sng">
                <a:solidFill>
                  <a:srgbClr val="DE0000"/>
                </a:solidFill>
                <a:latin typeface="Arial"/>
              </a:rPr>
              <a:t>http://192.168.7.2:8080/workshop/bopit/</a:t>
            </a:r>
            <a:endParaRPr/>
          </a:p>
          <a:p>
            <a:pPr>
              <a:lnSpc>
                <a:spcPct val="100000"/>
              </a:lnSpc>
              <a:buFont typeface="Arial"/>
              <a:buAutoNum type="arabicPeriod"/>
            </a:pPr>
            <a:r>
              <a:rPr lang="en-US" sz="2200">
                <a:solidFill>
                  <a:srgbClr val="000000"/>
                </a:solidFill>
                <a:latin typeface="Arial"/>
              </a:rPr>
              <a:t>If things are working properly every time it says push it you can use the push button the Beaglebone</a:t>
            </a:r>
            <a:endParaRPr/>
          </a:p>
          <a:p>
            <a:pPr>
              <a:lnSpc>
                <a:spcPct val="100000"/>
              </a:lnSpc>
            </a:pPr>
            <a:endParaRPr/>
          </a:p>
        </p:txBody>
      </p:sp>
      <p:sp>
        <p:nvSpPr>
          <p:cNvPr id="329"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EAD32C5D-EBE8-4EF8-81EC-455882A5C982}" type="slidenum">
              <a:rPr lang="en-US" sz="900">
                <a:solidFill>
                  <a:srgbClr val="000000"/>
                </a:solidFill>
                <a:latin typeface="Arial"/>
              </a:rPr>
              <a:t>37</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Hardware: Potentiometer</a:t>
            </a:r>
            <a:endParaRPr/>
          </a:p>
        </p:txBody>
      </p:sp>
      <p:sp>
        <p:nvSpPr>
          <p:cNvPr id="331"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BECB5128-3999-4A0E-B4DA-DDA2CF633BC1}" type="slidenum">
              <a:rPr lang="en-US" sz="900">
                <a:solidFill>
                  <a:srgbClr val="000000"/>
                </a:solidFill>
                <a:latin typeface="Arial"/>
              </a:rPr>
              <a:t>38</a:t>
            </a:fld>
            <a:endParaRPr/>
          </a:p>
        </p:txBody>
      </p:sp>
      <p:sp>
        <p:nvSpPr>
          <p:cNvPr id="332" name="CustomShape 3"/>
          <p:cNvSpPr/>
          <p:nvPr/>
        </p:nvSpPr>
        <p:spPr>
          <a:xfrm>
            <a:off x="504000" y="1393560"/>
            <a:ext cx="9070920" cy="4383720"/>
          </a:xfrm>
          <a:prstGeom prst="rect">
            <a:avLst/>
          </a:prstGeom>
          <a:noFill/>
          <a:ln>
            <a:noFill/>
          </a:ln>
        </p:spPr>
        <p:txBody>
          <a:bodyPr lIns="0" tIns="0" rIns="0" bIns="0"/>
          <a:lstStyle/>
          <a:p>
            <a:pPr>
              <a:lnSpc>
                <a:spcPct val="100000"/>
              </a:lnSpc>
              <a:buFont typeface="Arial"/>
              <a:buChar char="•"/>
            </a:pPr>
            <a:r>
              <a:rPr lang="en-US" sz="3200">
                <a:solidFill>
                  <a:srgbClr val="000000"/>
                </a:solidFill>
                <a:latin typeface="Arial"/>
              </a:rPr>
              <a:t>What is it:</a:t>
            </a:r>
            <a:endParaRPr/>
          </a:p>
          <a:p>
            <a:pPr lvl="1">
              <a:lnSpc>
                <a:spcPct val="100000"/>
              </a:lnSpc>
              <a:buSzPct val="75000"/>
              <a:buFont typeface="Arial"/>
              <a:buChar char="•"/>
            </a:pPr>
            <a:r>
              <a:rPr lang="en-US" sz="2800">
                <a:solidFill>
                  <a:srgbClr val="000000"/>
                </a:solidFill>
                <a:latin typeface="Arial"/>
              </a:rPr>
              <a:t>Variable Resistor</a:t>
            </a:r>
            <a:endParaRPr/>
          </a:p>
          <a:p>
            <a:pPr lvl="1">
              <a:lnSpc>
                <a:spcPct val="100000"/>
              </a:lnSpc>
              <a:buSzPct val="75000"/>
              <a:buFont typeface="Arial"/>
              <a:buChar char="•"/>
            </a:pPr>
            <a:r>
              <a:rPr lang="en-US" sz="2800">
                <a:solidFill>
                  <a:srgbClr val="000000"/>
                </a:solidFill>
                <a:latin typeface="Arial"/>
              </a:rPr>
              <a:t>Increase/decrease resistance via knob</a:t>
            </a:r>
            <a:endParaRPr/>
          </a:p>
          <a:p>
            <a:pPr lvl="1">
              <a:lnSpc>
                <a:spcPct val="100000"/>
              </a:lnSpc>
              <a:buSzPct val="75000"/>
              <a:buFont typeface="Arial"/>
              <a:buChar char="•"/>
            </a:pPr>
            <a:r>
              <a:rPr lang="en-US" sz="2800">
                <a:solidFill>
                  <a:srgbClr val="000000"/>
                </a:solidFill>
                <a:latin typeface="Arial"/>
              </a:rPr>
              <a:t>Can be used as a voltage divider</a:t>
            </a:r>
            <a:endParaRPr/>
          </a:p>
          <a:p>
            <a:pPr lvl="2">
              <a:lnSpc>
                <a:spcPct val="100000"/>
              </a:lnSpc>
              <a:buSzPct val="45000"/>
              <a:buFont typeface="Arial"/>
              <a:buChar char="•"/>
            </a:pPr>
            <a:r>
              <a:rPr lang="en-US" sz="2300">
                <a:solidFill>
                  <a:srgbClr val="000000"/>
                </a:solidFill>
                <a:latin typeface="Arial"/>
              </a:rPr>
              <a:t>Middle pin is output of divider</a:t>
            </a:r>
            <a:endParaRPr/>
          </a:p>
        </p:txBody>
      </p:sp>
      <p:pic>
        <p:nvPicPr>
          <p:cNvPr id="333" name="Picture 5"/>
          <p:cNvPicPr/>
          <p:nvPr/>
        </p:nvPicPr>
        <p:blipFill>
          <a:blip r:embed="rId2"/>
          <a:stretch>
            <a:fillRect/>
          </a:stretch>
        </p:blipFill>
        <p:spPr>
          <a:xfrm>
            <a:off x="6400800" y="4937760"/>
            <a:ext cx="1828080" cy="1828080"/>
          </a:xfrm>
          <a:prstGeom prst="rect">
            <a:avLst/>
          </a:prstGeom>
          <a:ln>
            <a:noFill/>
          </a:ln>
        </p:spPr>
      </p:pic>
      <p:pic>
        <p:nvPicPr>
          <p:cNvPr id="334" name="Picture 6"/>
          <p:cNvPicPr/>
          <p:nvPr/>
        </p:nvPicPr>
        <p:blipFill>
          <a:blip r:embed="rId3"/>
          <a:stretch>
            <a:fillRect/>
          </a:stretch>
        </p:blipFill>
        <p:spPr>
          <a:xfrm>
            <a:off x="3840480" y="4937760"/>
            <a:ext cx="1580040" cy="1646640"/>
          </a:xfrm>
          <a:prstGeom prst="rect">
            <a:avLst/>
          </a:prstGeom>
          <a:ln>
            <a:noFill/>
          </a:ln>
        </p:spPr>
      </p:pic>
      <p:pic>
        <p:nvPicPr>
          <p:cNvPr id="335" name="Picture 7"/>
          <p:cNvPicPr/>
          <p:nvPr/>
        </p:nvPicPr>
        <p:blipFill>
          <a:blip r:embed="rId4"/>
          <a:stretch>
            <a:fillRect/>
          </a:stretch>
        </p:blipFill>
        <p:spPr>
          <a:xfrm>
            <a:off x="3777480" y="2692440"/>
            <a:ext cx="2075400" cy="1646640"/>
          </a:xfrm>
          <a:prstGeom prst="rect">
            <a:avLst/>
          </a:prstGeom>
          <a:ln>
            <a:noFill/>
          </a:ln>
        </p:spPr>
      </p:pic>
      <p:pic>
        <p:nvPicPr>
          <p:cNvPr id="336" name="Picture 8"/>
          <p:cNvPicPr/>
          <p:nvPr/>
        </p:nvPicPr>
        <p:blipFill>
          <a:blip r:embed="rId4"/>
          <a:stretch>
            <a:fillRect/>
          </a:stretch>
        </p:blipFill>
        <p:spPr>
          <a:xfrm>
            <a:off x="3777480" y="2532240"/>
            <a:ext cx="2075400" cy="1646640"/>
          </a:xfrm>
          <a:prstGeom prst="rect">
            <a:avLst/>
          </a:prstGeom>
          <a:ln>
            <a:noFill/>
          </a:ln>
        </p:spPr>
      </p:pic>
      <p:pic>
        <p:nvPicPr>
          <p:cNvPr id="337" name="Picture 9"/>
          <p:cNvPicPr/>
          <p:nvPr/>
        </p:nvPicPr>
        <p:blipFill>
          <a:blip r:embed="rId5"/>
          <a:stretch>
            <a:fillRect/>
          </a:stretch>
        </p:blipFill>
        <p:spPr>
          <a:xfrm>
            <a:off x="731520" y="5027760"/>
            <a:ext cx="2075400" cy="1646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ustomShape 1"/>
          <p:cNvSpPr/>
          <p:nvPr/>
        </p:nvSpPr>
        <p:spPr>
          <a:xfrm>
            <a:off x="163440" y="157680"/>
            <a:ext cx="960048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Peripheral – Analog to Digital Converter (ADC)</a:t>
            </a:r>
            <a:endParaRPr/>
          </a:p>
        </p:txBody>
      </p:sp>
      <p:sp>
        <p:nvSpPr>
          <p:cNvPr id="339" name="CustomShape 2"/>
          <p:cNvSpPr/>
          <p:nvPr/>
        </p:nvSpPr>
        <p:spPr>
          <a:xfrm>
            <a:off x="367560" y="1155600"/>
            <a:ext cx="9334440" cy="5451120"/>
          </a:xfrm>
          <a:prstGeom prst="rect">
            <a:avLst/>
          </a:prstGeom>
          <a:noFill/>
          <a:ln>
            <a:noFill/>
          </a:ln>
        </p:spPr>
      </p:sp>
      <p:sp>
        <p:nvSpPr>
          <p:cNvPr id="340"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A876290A-F36C-491F-8A3A-FC86A0A138AF}" type="slidenum">
              <a:rPr lang="en-US" sz="900">
                <a:solidFill>
                  <a:srgbClr val="000000"/>
                </a:solidFill>
                <a:latin typeface="Arial"/>
              </a:rPr>
              <a:t>39</a:t>
            </a:fld>
            <a:endParaRPr/>
          </a:p>
        </p:txBody>
      </p:sp>
      <p:sp>
        <p:nvSpPr>
          <p:cNvPr id="341" name="CustomShape 4"/>
          <p:cNvSpPr/>
          <p:nvPr/>
        </p:nvSpPr>
        <p:spPr>
          <a:xfrm>
            <a:off x="504000" y="1769040"/>
            <a:ext cx="9070920" cy="4383720"/>
          </a:xfrm>
          <a:prstGeom prst="rect">
            <a:avLst/>
          </a:prstGeom>
          <a:noFill/>
          <a:ln>
            <a:noFill/>
          </a:ln>
        </p:spPr>
        <p:txBody>
          <a:bodyPr lIns="0" tIns="0" rIns="0" bIns="0"/>
          <a:lstStyle/>
          <a:p>
            <a:pPr>
              <a:lnSpc>
                <a:spcPct val="100000"/>
              </a:lnSpc>
              <a:buFont typeface="Arial"/>
              <a:buChar char="•"/>
            </a:pPr>
            <a:r>
              <a:rPr lang="en-US" sz="3200">
                <a:solidFill>
                  <a:srgbClr val="000000"/>
                </a:solidFill>
                <a:latin typeface="Arial"/>
              </a:rPr>
              <a:t>Purpose</a:t>
            </a:r>
            <a:endParaRPr/>
          </a:p>
          <a:p>
            <a:pPr lvl="1">
              <a:lnSpc>
                <a:spcPct val="100000"/>
              </a:lnSpc>
              <a:buFont typeface="Arial"/>
              <a:buChar char="•"/>
            </a:pPr>
            <a:r>
              <a:rPr lang="en-US" sz="2800">
                <a:solidFill>
                  <a:srgbClr val="000000"/>
                </a:solidFill>
                <a:latin typeface="Arial"/>
              </a:rPr>
              <a:t>Converts analog voltage to digital value</a:t>
            </a:r>
            <a:endParaRPr/>
          </a:p>
          <a:p>
            <a:pPr lvl="1">
              <a:lnSpc>
                <a:spcPct val="100000"/>
              </a:lnSpc>
              <a:buFont typeface="Arial"/>
              <a:buChar char="•"/>
            </a:pPr>
            <a:r>
              <a:rPr lang="en-US" sz="2800">
                <a:solidFill>
                  <a:srgbClr val="000000"/>
                </a:solidFill>
                <a:latin typeface="Arial"/>
              </a:rPr>
              <a:t>Useful for sensors that output voltage only</a:t>
            </a:r>
            <a:endParaRPr/>
          </a:p>
          <a:p>
            <a:pPr>
              <a:lnSpc>
                <a:spcPct val="100000"/>
              </a:lnSpc>
              <a:buFont typeface="Arial"/>
              <a:buChar char="•"/>
            </a:pPr>
            <a:r>
              <a:rPr lang="en-US" sz="3200">
                <a:solidFill>
                  <a:srgbClr val="000000"/>
                </a:solidFill>
                <a:latin typeface="Arial"/>
              </a:rPr>
              <a:t>Beaglebone Black's ADC is a 12 bit ADC:</a:t>
            </a:r>
            <a:endParaRPr/>
          </a:p>
          <a:p>
            <a:pPr lvl="1">
              <a:lnSpc>
                <a:spcPct val="100000"/>
              </a:lnSpc>
              <a:buFont typeface="Arial"/>
              <a:buChar char="•"/>
            </a:pPr>
            <a:r>
              <a:rPr lang="en-US" sz="2800">
                <a:solidFill>
                  <a:srgbClr val="000000"/>
                </a:solidFill>
                <a:latin typeface="Arial"/>
              </a:rPr>
              <a:t>Digital Value Range</a:t>
            </a:r>
            <a:endParaRPr/>
          </a:p>
          <a:p>
            <a:pPr lvl="2">
              <a:lnSpc>
                <a:spcPct val="100000"/>
              </a:lnSpc>
              <a:buFont typeface="Arial"/>
              <a:buChar char="•"/>
            </a:pPr>
            <a:r>
              <a:rPr lang="en-US" sz="2300">
                <a:solidFill>
                  <a:srgbClr val="000000"/>
                </a:solidFill>
                <a:latin typeface="Arial"/>
              </a:rPr>
              <a:t>0 – 4095</a:t>
            </a:r>
            <a:endParaRPr/>
          </a:p>
          <a:p>
            <a:pPr lvl="1">
              <a:lnSpc>
                <a:spcPct val="100000"/>
              </a:lnSpc>
              <a:buFont typeface="Arial"/>
              <a:buChar char="•"/>
            </a:pPr>
            <a:r>
              <a:rPr lang="en-US" sz="2800">
                <a:solidFill>
                  <a:srgbClr val="000000"/>
                </a:solidFill>
                <a:latin typeface="Arial"/>
              </a:rPr>
              <a:t>Max support input voltage:</a:t>
            </a:r>
            <a:endParaRPr/>
          </a:p>
          <a:p>
            <a:pPr lvl="2">
              <a:lnSpc>
                <a:spcPct val="100000"/>
              </a:lnSpc>
              <a:buFont typeface="Arial"/>
              <a:buChar char="•"/>
            </a:pPr>
            <a:r>
              <a:rPr lang="en-US" sz="2300">
                <a:solidFill>
                  <a:srgbClr val="000000"/>
                </a:solidFill>
                <a:latin typeface="Arial"/>
              </a:rPr>
              <a:t>1.8 V</a:t>
            </a:r>
            <a:endParaRPr/>
          </a:p>
        </p:txBody>
      </p:sp>
      <p:pic>
        <p:nvPicPr>
          <p:cNvPr id="342" name="Picture 5"/>
          <p:cNvPicPr/>
          <p:nvPr/>
        </p:nvPicPr>
        <p:blipFill>
          <a:blip r:embed="rId2"/>
          <a:stretch>
            <a:fillRect/>
          </a:stretch>
        </p:blipFill>
        <p:spPr>
          <a:xfrm>
            <a:off x="5524920" y="4389120"/>
            <a:ext cx="3618360" cy="11419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504000" y="301320"/>
            <a:ext cx="9070920" cy="1261440"/>
          </a:xfrm>
          <a:prstGeom prst="rect">
            <a:avLst/>
          </a:prstGeom>
          <a:noFill/>
          <a:ln>
            <a:noFill/>
          </a:ln>
        </p:spPr>
        <p:txBody>
          <a:bodyPr lIns="0" tIns="0" rIns="0" bIns="0" anchor="ctr"/>
          <a:lstStyle/>
          <a:p>
            <a:pPr algn="ctr">
              <a:lnSpc>
                <a:spcPct val="100000"/>
              </a:lnSpc>
            </a:pPr>
            <a:r>
              <a:rPr lang="en-US" sz="4400">
                <a:solidFill>
                  <a:srgbClr val="DE0000"/>
                </a:solidFill>
                <a:latin typeface="Arial"/>
              </a:rPr>
              <a:t>P</a:t>
            </a:r>
            <a:r>
              <a:rPr lang="en-US" sz="4400">
                <a:solidFill>
                  <a:srgbClr val="000000"/>
                </a:solidFill>
                <a:latin typeface="Arial"/>
              </a:rPr>
              <a:t>ython</a:t>
            </a:r>
            <a:endParaRPr/>
          </a:p>
        </p:txBody>
      </p:sp>
      <p:sp>
        <p:nvSpPr>
          <p:cNvPr id="135" name="CustomShape 2"/>
          <p:cNvSpPr/>
          <p:nvPr/>
        </p:nvSpPr>
        <p:spPr>
          <a:xfrm>
            <a:off x="504000" y="176904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If your not family with Python</a:t>
            </a:r>
            <a:endParaRPr/>
          </a:p>
          <a:p>
            <a:pPr lvl="1">
              <a:lnSpc>
                <a:spcPct val="100000"/>
              </a:lnSpc>
              <a:buSzPct val="75000"/>
              <a:buFont typeface="Arial"/>
              <a:buChar char="•"/>
            </a:pPr>
            <a:r>
              <a:rPr lang="en-US" sz="2800">
                <a:solidFill>
                  <a:srgbClr val="000000"/>
                </a:solidFill>
                <a:latin typeface="Arial"/>
              </a:rPr>
              <a:t>Ask a neighbor</a:t>
            </a:r>
            <a:endParaRPr/>
          </a:p>
          <a:p>
            <a:pPr lvl="1">
              <a:lnSpc>
                <a:spcPct val="100000"/>
              </a:lnSpc>
              <a:buSzPct val="75000"/>
              <a:buFont typeface="Arial"/>
              <a:buChar char="•"/>
            </a:pPr>
            <a:r>
              <a:rPr lang="en-US" sz="2800">
                <a:solidFill>
                  <a:srgbClr val="000000"/>
                </a:solidFill>
                <a:latin typeface="Arial"/>
              </a:rPr>
              <a:t>Use a search engine</a:t>
            </a:r>
            <a:endParaRPr/>
          </a:p>
          <a:p>
            <a:pPr lvl="1">
              <a:lnSpc>
                <a:spcPct val="100000"/>
              </a:lnSpc>
              <a:buSzPct val="75000"/>
              <a:buFont typeface="Arial"/>
              <a:buChar char="•"/>
            </a:pPr>
            <a:r>
              <a:rPr lang="en-US" sz="2800">
                <a:solidFill>
                  <a:srgbClr val="000000"/>
                </a:solidFill>
                <a:latin typeface="Arial"/>
              </a:rPr>
              <a:t>Quickly look at: https://goo.gl/SnbG6M</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Adafruit Library – ADC</a:t>
            </a:r>
            <a:endParaRPr/>
          </a:p>
        </p:txBody>
      </p:sp>
      <p:sp>
        <p:nvSpPr>
          <p:cNvPr id="344"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EEE6EB5E-F7C9-4619-9D95-283F83F9F619}" type="slidenum">
              <a:rPr lang="en-US" sz="900">
                <a:solidFill>
                  <a:srgbClr val="000000"/>
                </a:solidFill>
                <a:latin typeface="Arial"/>
              </a:rPr>
              <a:t>40</a:t>
            </a:fld>
            <a:endParaRPr/>
          </a:p>
        </p:txBody>
      </p:sp>
      <p:sp>
        <p:nvSpPr>
          <p:cNvPr id="345" name="CustomShape 3"/>
          <p:cNvSpPr/>
          <p:nvPr/>
        </p:nvSpPr>
        <p:spPr>
          <a:xfrm>
            <a:off x="392040" y="111276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Including/Import</a:t>
            </a:r>
            <a:endParaRPr/>
          </a:p>
          <a:p>
            <a:pPr>
              <a:lnSpc>
                <a:spcPct val="100000"/>
              </a:lnSpc>
            </a:pPr>
            <a:endParaRPr/>
          </a:p>
          <a:p>
            <a:pPr>
              <a:lnSpc>
                <a:spcPct val="100000"/>
              </a:lnSpc>
            </a:pPr>
            <a:r>
              <a:rPr lang="en-US" sz="2000">
                <a:solidFill>
                  <a:srgbClr val="000000"/>
                </a:solidFill>
                <a:latin typeface="Arial"/>
              </a:rPr>
              <a:t>import Adafruit_BBIO.ADC as ADC</a:t>
            </a:r>
            <a:endParaRPr/>
          </a:p>
          <a:p>
            <a:pPr>
              <a:lnSpc>
                <a:spcPct val="100000"/>
              </a:lnSpc>
            </a:pPr>
            <a:endParaRPr/>
          </a:p>
          <a:p>
            <a:pPr>
              <a:lnSpc>
                <a:spcPct val="100000"/>
              </a:lnSpc>
            </a:pPr>
            <a:r>
              <a:rPr lang="en-US" sz="3200">
                <a:solidFill>
                  <a:srgbClr val="000000"/>
                </a:solidFill>
                <a:latin typeface="Arial"/>
              </a:rPr>
              <a:t>Configuration</a:t>
            </a:r>
            <a:r>
              <a:rPr lang="en-US" sz="2800">
                <a:solidFill>
                  <a:srgbClr val="000000"/>
                </a:solidFill>
                <a:latin typeface="Arial"/>
              </a:rPr>
              <a:t>:</a:t>
            </a:r>
            <a:endParaRPr/>
          </a:p>
          <a:p>
            <a:pPr>
              <a:lnSpc>
                <a:spcPct val="100000"/>
              </a:lnSpc>
            </a:pPr>
            <a:endParaRPr/>
          </a:p>
          <a:p>
            <a:pPr>
              <a:lnSpc>
                <a:spcPct val="100000"/>
              </a:lnSpc>
            </a:pPr>
            <a:r>
              <a:rPr lang="en-US" sz="2000">
                <a:solidFill>
                  <a:srgbClr val="000000"/>
                </a:solidFill>
                <a:latin typeface="Arial"/>
              </a:rPr>
              <a:t>ADC.setup()</a:t>
            </a:r>
            <a:endParaRPr/>
          </a:p>
          <a:p>
            <a:pPr>
              <a:lnSpc>
                <a:spcPct val="100000"/>
              </a:lnSpc>
            </a:pPr>
            <a:endParaRPr/>
          </a:p>
          <a:p>
            <a:pPr>
              <a:lnSpc>
                <a:spcPct val="100000"/>
              </a:lnSpc>
            </a:pPr>
            <a:r>
              <a:rPr lang="en-US" sz="3200">
                <a:solidFill>
                  <a:srgbClr val="000000"/>
                </a:solidFill>
                <a:latin typeface="Arial"/>
              </a:rPr>
              <a:t>Usage:</a:t>
            </a:r>
            <a:endParaRPr/>
          </a:p>
          <a:p>
            <a:pPr>
              <a:lnSpc>
                <a:spcPct val="100000"/>
              </a:lnSpc>
            </a:pPr>
            <a:endParaRPr/>
          </a:p>
          <a:p>
            <a:pPr>
              <a:lnSpc>
                <a:spcPct val="100000"/>
              </a:lnSpc>
            </a:pPr>
            <a:r>
              <a:rPr lang="en-US" sz="2300">
                <a:solidFill>
                  <a:srgbClr val="000000"/>
                </a:solidFill>
                <a:latin typeface="Arial"/>
              </a:rPr>
              <a:t>ADC.read(“&lt;PIN_NAME&gt;”)</a:t>
            </a:r>
            <a:endParaRPr/>
          </a:p>
          <a:p>
            <a:pPr>
              <a:lnSpc>
                <a:spcPct val="100000"/>
              </a:lnSpc>
            </a:pPr>
            <a:r>
              <a:rPr lang="en-US" sz="2300">
                <a:solidFill>
                  <a:srgbClr val="000000"/>
                </a:solidFill>
                <a:latin typeface="Arial"/>
              </a:rPr>
              <a:t>	Returns a decimal value from 0.0 – 1.0</a:t>
            </a:r>
            <a:endParaRPr/>
          </a:p>
          <a:p>
            <a:pPr>
              <a:lnSpc>
                <a:spcPct val="100000"/>
              </a:lnSpc>
            </a:pPr>
            <a:endParaRPr/>
          </a:p>
          <a:p>
            <a:pPr>
              <a:lnSpc>
                <a:spcPct val="100000"/>
              </a:lnSpc>
            </a:pPr>
            <a:r>
              <a:rPr lang="en-US" sz="2300">
                <a:solidFill>
                  <a:srgbClr val="000000"/>
                </a:solidFill>
                <a:latin typeface="Arial"/>
              </a:rPr>
              <a:t>ADC.read_raw(“&lt;PIN_NAME&gt;”)</a:t>
            </a:r>
            <a:endParaRPr/>
          </a:p>
          <a:p>
            <a:pPr>
              <a:lnSpc>
                <a:spcPct val="100000"/>
              </a:lnSpc>
            </a:pPr>
            <a:r>
              <a:rPr lang="en-US" sz="2300">
                <a:solidFill>
                  <a:srgbClr val="000000"/>
                </a:solidFill>
                <a:latin typeface="Arial"/>
              </a:rPr>
              <a:t>	Returns a digital value from 0 - 4095</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8 – Read Potentiometer </a:t>
            </a:r>
            <a:endParaRPr/>
          </a:p>
        </p:txBody>
      </p:sp>
      <p:sp>
        <p:nvSpPr>
          <p:cNvPr id="347" name="CustomShape 2"/>
          <p:cNvSpPr/>
          <p:nvPr/>
        </p:nvSpPr>
        <p:spPr>
          <a:xfrm>
            <a:off x="163440" y="1004040"/>
            <a:ext cx="9752760" cy="4383720"/>
          </a:xfrm>
          <a:prstGeom prst="rect">
            <a:avLst/>
          </a:prstGeom>
          <a:noFill/>
          <a:ln>
            <a:noFill/>
          </a:ln>
        </p:spPr>
        <p:txBody>
          <a:bodyPr lIns="0" tIns="0" rIns="0" bIns="0"/>
          <a:lstStyle/>
          <a:p>
            <a:pPr>
              <a:lnSpc>
                <a:spcPct val="100000"/>
              </a:lnSpc>
            </a:pPr>
            <a:r>
              <a:rPr lang="en-US" sz="2000">
                <a:solidFill>
                  <a:srgbClr val="000000"/>
                </a:solidFill>
                <a:latin typeface="Arial"/>
              </a:rPr>
              <a:t>Goal: Print the voltage being read by the potentiometer</a:t>
            </a:r>
            <a:endParaRPr/>
          </a:p>
          <a:p>
            <a:pPr>
              <a:lnSpc>
                <a:spcPct val="100000"/>
              </a:lnSpc>
            </a:pPr>
            <a:endParaRPr/>
          </a:p>
          <a:p>
            <a:pPr>
              <a:lnSpc>
                <a:spcPct val="100000"/>
              </a:lnSpc>
              <a:buFont typeface="Arial"/>
              <a:buAutoNum type="arabicPeriod"/>
            </a:pPr>
            <a:r>
              <a:rPr lang="en-US" sz="2000">
                <a:solidFill>
                  <a:srgbClr val="000000"/>
                </a:solidFill>
                <a:latin typeface="Arial"/>
              </a:rPr>
              <a:t>Open adc.py file that you previously loaded into Cloud 9.</a:t>
            </a:r>
            <a:endParaRPr/>
          </a:p>
          <a:p>
            <a:pPr>
              <a:lnSpc>
                <a:spcPct val="100000"/>
              </a:lnSpc>
              <a:buFont typeface="Arial"/>
              <a:buAutoNum type="arabicPeriod"/>
            </a:pPr>
            <a:r>
              <a:rPr lang="en-US" sz="2000">
                <a:solidFill>
                  <a:srgbClr val="000000"/>
                </a:solidFill>
                <a:latin typeface="Arial"/>
              </a:rPr>
              <a:t>Replace all the lines that says ## PUT YOUR CODE HERE ## with your code</a:t>
            </a:r>
            <a:endParaRPr/>
          </a:p>
          <a:p>
            <a:pPr>
              <a:lnSpc>
                <a:spcPct val="100000"/>
              </a:lnSpc>
              <a:buFont typeface="Arial"/>
              <a:buAutoNum type="arabicPeriod"/>
            </a:pPr>
            <a:r>
              <a:rPr lang="en-US" sz="2000">
                <a:solidFill>
                  <a:srgbClr val="000000"/>
                </a:solidFill>
                <a:latin typeface="Arial"/>
              </a:rPr>
              <a:t>Read the comment to understand what your being asked to do for the lines your writing code for</a:t>
            </a:r>
            <a:endParaRPr/>
          </a:p>
          <a:p>
            <a:pPr>
              <a:lnSpc>
                <a:spcPct val="100000"/>
              </a:lnSpc>
              <a:buFont typeface="Arial"/>
              <a:buAutoNum type="arabicPeriod"/>
            </a:pPr>
            <a:r>
              <a:rPr lang="en-US" sz="2000">
                <a:solidFill>
                  <a:srgbClr val="000000"/>
                </a:solidFill>
                <a:latin typeface="Arial"/>
              </a:rPr>
              <a:t>Use the information I provided in the previous slides to do this</a:t>
            </a:r>
            <a:endParaRPr/>
          </a:p>
          <a:p>
            <a:pPr>
              <a:lnSpc>
                <a:spcPct val="100000"/>
              </a:lnSpc>
              <a:buFont typeface="Arial"/>
              <a:buAutoNum type="arabicPeriod"/>
            </a:pPr>
            <a:r>
              <a:rPr lang="en-US" sz="2000">
                <a:solidFill>
                  <a:srgbClr val="000000"/>
                </a:solidFill>
                <a:latin typeface="Arial"/>
              </a:rPr>
              <a:t>Run the program and tap the button quickly  to see if you achieve your goal</a:t>
            </a:r>
            <a:endParaRPr/>
          </a:p>
          <a:p>
            <a:pPr>
              <a:lnSpc>
                <a:spcPct val="100000"/>
              </a:lnSpc>
            </a:pPr>
            <a:endParaRPr/>
          </a:p>
          <a:p>
            <a:pPr>
              <a:lnSpc>
                <a:spcPct val="100000"/>
              </a:lnSpc>
            </a:pPr>
            <a:r>
              <a:rPr lang="en-US" sz="2300">
                <a:solidFill>
                  <a:srgbClr val="000000"/>
                </a:solidFill>
                <a:latin typeface="Arial"/>
              </a:rPr>
              <a:t>Remember:</a:t>
            </a:r>
            <a:endParaRPr/>
          </a:p>
          <a:p>
            <a:pPr>
              <a:lnSpc>
                <a:spcPct val="100000"/>
              </a:lnSpc>
            </a:pPr>
            <a:endParaRPr/>
          </a:p>
          <a:p>
            <a:pPr>
              <a:lnSpc>
                <a:spcPct val="100000"/>
              </a:lnSpc>
            </a:pPr>
            <a:endParaRPr/>
          </a:p>
          <a:p>
            <a:pPr>
              <a:lnSpc>
                <a:spcPct val="100000"/>
              </a:lnSpc>
            </a:pPr>
            <a:endParaRPr/>
          </a:p>
          <a:p>
            <a:pPr>
              <a:lnSpc>
                <a:spcPct val="100000"/>
              </a:lnSpc>
            </a:pPr>
            <a:endParaRPr/>
          </a:p>
        </p:txBody>
      </p:sp>
      <p:pic>
        <p:nvPicPr>
          <p:cNvPr id="348" name="Picture 2"/>
          <p:cNvPicPr/>
          <p:nvPr/>
        </p:nvPicPr>
        <p:blipFill>
          <a:blip r:embed="rId2"/>
          <a:stretch>
            <a:fillRect/>
          </a:stretch>
        </p:blipFill>
        <p:spPr>
          <a:xfrm>
            <a:off x="3059280" y="4139640"/>
            <a:ext cx="3553920" cy="1447200"/>
          </a:xfrm>
          <a:prstGeom prst="rect">
            <a:avLst/>
          </a:prstGeom>
          <a:ln>
            <a:noFill/>
          </a:ln>
        </p:spPr>
      </p:pic>
      <p:sp>
        <p:nvSpPr>
          <p:cNvPr id="349" name="CustomShape 3"/>
          <p:cNvSpPr/>
          <p:nvPr/>
        </p:nvSpPr>
        <p:spPr>
          <a:xfrm>
            <a:off x="4415760" y="5759280"/>
            <a:ext cx="880200" cy="38088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P9_36</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8 – Read Potentiometer Solution</a:t>
            </a:r>
            <a:endParaRPr/>
          </a:p>
        </p:txBody>
      </p:sp>
      <p:sp>
        <p:nvSpPr>
          <p:cNvPr id="351" name="CustomShape 2"/>
          <p:cNvSpPr/>
          <p:nvPr/>
        </p:nvSpPr>
        <p:spPr>
          <a:xfrm>
            <a:off x="367560" y="1155600"/>
            <a:ext cx="9334440" cy="5451120"/>
          </a:xfrm>
          <a:prstGeom prst="rect">
            <a:avLst/>
          </a:prstGeom>
          <a:noFill/>
          <a:ln>
            <a:noFill/>
          </a:ln>
        </p:spPr>
      </p:sp>
      <p:sp>
        <p:nvSpPr>
          <p:cNvPr id="352"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7D9D5B41-FC1B-4BCC-B3B3-A897FBAE7F90}" type="slidenum">
              <a:rPr lang="en-US" sz="900">
                <a:solidFill>
                  <a:srgbClr val="000000"/>
                </a:solidFill>
                <a:latin typeface="Arial"/>
              </a:rPr>
              <a:t>42</a:t>
            </a:fld>
            <a:endParaRPr/>
          </a:p>
        </p:txBody>
      </p:sp>
      <p:pic>
        <p:nvPicPr>
          <p:cNvPr id="353" name="Picture 2"/>
          <p:cNvPicPr/>
          <p:nvPr/>
        </p:nvPicPr>
        <p:blipFill>
          <a:blip r:embed="rId2"/>
          <a:stretch>
            <a:fillRect/>
          </a:stretch>
        </p:blipFill>
        <p:spPr>
          <a:xfrm>
            <a:off x="1405800" y="1329120"/>
            <a:ext cx="7267320" cy="52639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9 – Update Bopit to use Potentiometer </a:t>
            </a:r>
            <a:endParaRPr/>
          </a:p>
        </p:txBody>
      </p:sp>
      <p:sp>
        <p:nvSpPr>
          <p:cNvPr id="355" name="CustomShape 2"/>
          <p:cNvSpPr/>
          <p:nvPr/>
        </p:nvSpPr>
        <p:spPr>
          <a:xfrm>
            <a:off x="367560" y="1155600"/>
            <a:ext cx="9334440" cy="5451120"/>
          </a:xfrm>
          <a:prstGeom prst="rect">
            <a:avLst/>
          </a:prstGeom>
          <a:noFill/>
          <a:ln>
            <a:noFill/>
          </a:ln>
        </p:spPr>
        <p:txBody>
          <a:bodyPr lIns="93960" tIns="46800" rIns="93960" bIns="46800"/>
          <a:lstStyle/>
          <a:p>
            <a:pPr>
              <a:lnSpc>
                <a:spcPct val="100000"/>
              </a:lnSpc>
              <a:buFont typeface="Arial"/>
              <a:buAutoNum type="arabicPeriod"/>
            </a:pPr>
            <a:r>
              <a:rPr lang="en-US" sz="2400">
                <a:solidFill>
                  <a:srgbClr val="000000"/>
                </a:solidFill>
                <a:latin typeface="Arial"/>
              </a:rPr>
              <a:t>If bopit.py is running make sure you stop it.</a:t>
            </a:r>
            <a:endParaRPr/>
          </a:p>
          <a:p>
            <a:pPr>
              <a:lnSpc>
                <a:spcPct val="100000"/>
              </a:lnSpc>
              <a:buFont typeface="Arial"/>
              <a:buAutoNum type="arabicPeriod"/>
            </a:pPr>
            <a:r>
              <a:rPr lang="en-US" sz="2400">
                <a:solidFill>
                  <a:srgbClr val="000000"/>
                </a:solidFill>
                <a:latin typeface="Arial"/>
              </a:rPr>
              <a:t>Open bopit.py file that you previously loaded into Cloud 9.</a:t>
            </a:r>
            <a:endParaRPr/>
          </a:p>
          <a:p>
            <a:pPr>
              <a:lnSpc>
                <a:spcPct val="100000"/>
              </a:lnSpc>
              <a:buFont typeface="Arial"/>
              <a:buAutoNum type="arabicPeriod"/>
            </a:pPr>
            <a:r>
              <a:rPr lang="en-US" sz="2400">
                <a:solidFill>
                  <a:srgbClr val="000000"/>
                </a:solidFill>
                <a:latin typeface="Arial"/>
              </a:rPr>
              <a:t>Replace all the lines that says “## PUT YOUR CODE HERE ##” within “adcSetup()” and “readPotentiometerVal()” function.</a:t>
            </a:r>
            <a:endParaRPr/>
          </a:p>
          <a:p>
            <a:pPr>
              <a:lnSpc>
                <a:spcPct val="100000"/>
              </a:lnSpc>
              <a:buFont typeface="Arial"/>
              <a:buAutoNum type="arabicPeriod"/>
            </a:pPr>
            <a:r>
              <a:rPr lang="en-US" sz="2400">
                <a:solidFill>
                  <a:srgbClr val="000000"/>
                </a:solidFill>
                <a:latin typeface="Arial"/>
              </a:rPr>
              <a:t>Read the comment to understand what your being asked to do for the lines your writing code for. Your pretty much taking the code you wrote before and adding it here.</a:t>
            </a:r>
            <a:endParaRPr/>
          </a:p>
          <a:p>
            <a:pPr>
              <a:lnSpc>
                <a:spcPct val="100000"/>
              </a:lnSpc>
              <a:buFont typeface="Arial"/>
              <a:buAutoNum type="arabicPeriod"/>
            </a:pPr>
            <a:r>
              <a:rPr lang="en-US" sz="2400">
                <a:solidFill>
                  <a:srgbClr val="000000"/>
                </a:solidFill>
                <a:latin typeface="Arial"/>
              </a:rPr>
              <a:t>Run bopit.py program</a:t>
            </a:r>
            <a:endParaRPr/>
          </a:p>
          <a:p>
            <a:pPr>
              <a:lnSpc>
                <a:spcPct val="100000"/>
              </a:lnSpc>
              <a:buFont typeface="Arial"/>
              <a:buAutoNum type="arabicPeriod"/>
            </a:pPr>
            <a:r>
              <a:rPr lang="en-US" sz="2400">
                <a:solidFill>
                  <a:srgbClr val="000000"/>
                </a:solidFill>
                <a:latin typeface="Arial"/>
              </a:rPr>
              <a:t>Go to </a:t>
            </a:r>
            <a:r>
              <a:rPr lang="en-US" sz="2200" u="sng">
                <a:solidFill>
                  <a:srgbClr val="DE0000"/>
                </a:solidFill>
                <a:latin typeface="Arial"/>
              </a:rPr>
              <a:t>http://192.168.7.2:8080/workshop/bopit/</a:t>
            </a:r>
            <a:endParaRPr/>
          </a:p>
          <a:p>
            <a:pPr>
              <a:lnSpc>
                <a:spcPct val="100000"/>
              </a:lnSpc>
              <a:buFont typeface="Arial"/>
              <a:buAutoNum type="arabicPeriod"/>
            </a:pPr>
            <a:r>
              <a:rPr lang="en-US" sz="2200">
                <a:solidFill>
                  <a:srgbClr val="000000"/>
                </a:solidFill>
                <a:latin typeface="Arial"/>
              </a:rPr>
              <a:t>If things are working properly every time it says push it you can use the push button, and when it says twist it you can twist the potentiometer (make sure you twist it by a good amount</a:t>
            </a:r>
            <a:endParaRPr/>
          </a:p>
        </p:txBody>
      </p:sp>
      <p:sp>
        <p:nvSpPr>
          <p:cNvPr id="356"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DA2BF677-E627-4053-B77C-F89DF70204E7}" type="slidenum">
              <a:rPr lang="en-US" sz="900">
                <a:solidFill>
                  <a:srgbClr val="000000"/>
                </a:solidFill>
                <a:latin typeface="Arial"/>
              </a:rPr>
              <a:t>43</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CustomShape 1"/>
          <p:cNvSpPr/>
          <p:nvPr/>
        </p:nvSpPr>
        <p:spPr>
          <a:xfrm>
            <a:off x="163440" y="157680"/>
            <a:ext cx="960048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Peripheral – I2C Quick Summary</a:t>
            </a:r>
            <a:endParaRPr/>
          </a:p>
        </p:txBody>
      </p:sp>
      <p:sp>
        <p:nvSpPr>
          <p:cNvPr id="358"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5885121B-9C2A-4F6D-B584-CB635D124A57}" type="slidenum">
              <a:rPr lang="en-US" sz="900">
                <a:solidFill>
                  <a:srgbClr val="000000"/>
                </a:solidFill>
                <a:latin typeface="Arial"/>
              </a:rPr>
              <a:t>44</a:t>
            </a:fld>
            <a:endParaRPr/>
          </a:p>
        </p:txBody>
      </p:sp>
      <p:sp>
        <p:nvSpPr>
          <p:cNvPr id="359" name="CustomShape 3"/>
          <p:cNvSpPr/>
          <p:nvPr/>
        </p:nvSpPr>
        <p:spPr>
          <a:xfrm>
            <a:off x="316080" y="1410120"/>
            <a:ext cx="5037840" cy="4690800"/>
          </a:xfrm>
          <a:prstGeom prst="rect">
            <a:avLst/>
          </a:prstGeom>
          <a:noFill/>
          <a:ln>
            <a:noFill/>
          </a:ln>
        </p:spPr>
        <p:txBody>
          <a:bodyPr lIns="90000" tIns="45000" rIns="90000" bIns="45000"/>
          <a:lstStyle/>
          <a:p>
            <a:pPr>
              <a:lnSpc>
                <a:spcPct val="100000"/>
              </a:lnSpc>
              <a:buFont typeface="Arial"/>
              <a:buChar char="•"/>
            </a:pPr>
            <a:r>
              <a:rPr lang="en-US" sz="3200">
                <a:solidFill>
                  <a:srgbClr val="000000"/>
                </a:solidFill>
                <a:latin typeface="Arial"/>
              </a:rPr>
              <a:t>Quick Summary</a:t>
            </a:r>
            <a:endParaRPr/>
          </a:p>
          <a:p>
            <a:pPr lvl="1">
              <a:lnSpc>
                <a:spcPct val="100000"/>
              </a:lnSpc>
              <a:buFont typeface="Arial"/>
              <a:buChar char="•"/>
            </a:pPr>
            <a:r>
              <a:rPr lang="en-US" sz="2800">
                <a:solidFill>
                  <a:srgbClr val="000000"/>
                </a:solidFill>
                <a:latin typeface="Arial"/>
              </a:rPr>
              <a:t>Uses 2 Pins</a:t>
            </a:r>
            <a:endParaRPr/>
          </a:p>
          <a:p>
            <a:pPr lvl="2">
              <a:lnSpc>
                <a:spcPct val="100000"/>
              </a:lnSpc>
              <a:buFont typeface="Arial"/>
              <a:buChar char="•"/>
            </a:pPr>
            <a:r>
              <a:rPr lang="en-US" sz="2300">
                <a:solidFill>
                  <a:srgbClr val="000000"/>
                </a:solidFill>
                <a:latin typeface="Arial"/>
              </a:rPr>
              <a:t>SCL – Clock</a:t>
            </a:r>
            <a:endParaRPr/>
          </a:p>
          <a:p>
            <a:pPr lvl="2">
              <a:lnSpc>
                <a:spcPct val="100000"/>
              </a:lnSpc>
              <a:buFont typeface="Arial"/>
              <a:buChar char="•"/>
            </a:pPr>
            <a:r>
              <a:rPr lang="en-US" sz="2300">
                <a:solidFill>
                  <a:srgbClr val="000000"/>
                </a:solidFill>
                <a:latin typeface="Arial"/>
              </a:rPr>
              <a:t>SDA – Data</a:t>
            </a:r>
            <a:endParaRPr/>
          </a:p>
          <a:p>
            <a:pPr lvl="1">
              <a:lnSpc>
                <a:spcPct val="100000"/>
              </a:lnSpc>
              <a:buFont typeface="Arial"/>
              <a:buChar char="•"/>
            </a:pPr>
            <a:r>
              <a:rPr lang="en-US" sz="2800">
                <a:solidFill>
                  <a:srgbClr val="000000"/>
                </a:solidFill>
                <a:latin typeface="Arial"/>
              </a:rPr>
              <a:t>Half Duplex</a:t>
            </a:r>
            <a:endParaRPr/>
          </a:p>
          <a:p>
            <a:pPr lvl="1">
              <a:lnSpc>
                <a:spcPct val="100000"/>
              </a:lnSpc>
              <a:buFont typeface="Arial"/>
              <a:buChar char="•"/>
            </a:pPr>
            <a:r>
              <a:rPr lang="en-US" sz="2800">
                <a:solidFill>
                  <a:srgbClr val="000000"/>
                </a:solidFill>
                <a:latin typeface="Arial"/>
              </a:rPr>
              <a:t>Speed “Typical” Ranges 1K to 400K</a:t>
            </a:r>
            <a:endParaRPr/>
          </a:p>
          <a:p>
            <a:pPr lvl="1">
              <a:lnSpc>
                <a:spcPct val="100000"/>
              </a:lnSpc>
              <a:buFont typeface="Arial"/>
              <a:buChar char="•"/>
            </a:pPr>
            <a:r>
              <a:rPr lang="en-US" sz="2800">
                <a:solidFill>
                  <a:srgbClr val="000000"/>
                </a:solidFill>
                <a:latin typeface="Arial"/>
              </a:rPr>
              <a:t>Supports Multiple Nodes</a:t>
            </a:r>
            <a:endParaRPr/>
          </a:p>
          <a:p>
            <a:pPr lvl="1">
              <a:lnSpc>
                <a:spcPct val="100000"/>
              </a:lnSpc>
              <a:buFont typeface="Arial"/>
              <a:buChar char="•"/>
            </a:pPr>
            <a:r>
              <a:rPr lang="en-US" sz="2800">
                <a:solidFill>
                  <a:srgbClr val="000000"/>
                </a:solidFill>
                <a:latin typeface="Arial"/>
              </a:rPr>
              <a:t>Communicate to specific node via unique address</a:t>
            </a:r>
            <a:endParaRPr/>
          </a:p>
          <a:p>
            <a:pPr lvl="1">
              <a:lnSpc>
                <a:spcPct val="100000"/>
              </a:lnSpc>
              <a:buFont typeface="Arial"/>
              <a:buChar char="•"/>
            </a:pPr>
            <a:r>
              <a:rPr lang="en-US" sz="2800">
                <a:solidFill>
                  <a:srgbClr val="000000"/>
                </a:solidFill>
                <a:latin typeface="Arial"/>
              </a:rPr>
              <a:t>Multi Master</a:t>
            </a:r>
            <a:endParaRPr/>
          </a:p>
        </p:txBody>
      </p:sp>
      <p:sp>
        <p:nvSpPr>
          <p:cNvPr id="360" name="CustomShape 4"/>
          <p:cNvSpPr/>
          <p:nvPr/>
        </p:nvSpPr>
        <p:spPr>
          <a:xfrm>
            <a:off x="155520" y="-136440"/>
            <a:ext cx="299160" cy="299160"/>
          </a:xfrm>
          <a:prstGeom prst="rect">
            <a:avLst/>
          </a:prstGeom>
          <a:noFill/>
          <a:ln>
            <a:noFill/>
          </a:ln>
        </p:spPr>
      </p:sp>
      <p:sp>
        <p:nvSpPr>
          <p:cNvPr id="361" name="CustomShape 5"/>
          <p:cNvSpPr/>
          <p:nvPr/>
        </p:nvSpPr>
        <p:spPr>
          <a:xfrm>
            <a:off x="307800" y="15840"/>
            <a:ext cx="299160" cy="299160"/>
          </a:xfrm>
          <a:prstGeom prst="rect">
            <a:avLst/>
          </a:prstGeom>
          <a:noFill/>
          <a:ln>
            <a:noFill/>
          </a:ln>
        </p:spPr>
      </p:sp>
      <p:pic>
        <p:nvPicPr>
          <p:cNvPr id="362" name="Picture 6"/>
          <p:cNvPicPr/>
          <p:nvPr/>
        </p:nvPicPr>
        <p:blipFill>
          <a:blip r:embed="rId2"/>
          <a:stretch>
            <a:fillRect/>
          </a:stretch>
        </p:blipFill>
        <p:spPr>
          <a:xfrm>
            <a:off x="5954760" y="2936880"/>
            <a:ext cx="3470760" cy="16758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Hardware – Light Intensity Sensor</a:t>
            </a:r>
            <a:endParaRPr/>
          </a:p>
        </p:txBody>
      </p:sp>
      <p:sp>
        <p:nvSpPr>
          <p:cNvPr id="364" name="CustomShape 2"/>
          <p:cNvSpPr/>
          <p:nvPr/>
        </p:nvSpPr>
        <p:spPr>
          <a:xfrm>
            <a:off x="367560" y="1155600"/>
            <a:ext cx="9334440" cy="5451120"/>
          </a:xfrm>
          <a:prstGeom prst="rect">
            <a:avLst/>
          </a:prstGeom>
          <a:noFill/>
          <a:ln>
            <a:noFill/>
          </a:ln>
        </p:spPr>
      </p:sp>
      <p:sp>
        <p:nvSpPr>
          <p:cNvPr id="365"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BF6262AD-746C-4432-A566-3FE3E47A4111}" type="slidenum">
              <a:rPr lang="en-US" sz="900">
                <a:solidFill>
                  <a:srgbClr val="000000"/>
                </a:solidFill>
                <a:latin typeface="Arial"/>
              </a:rPr>
              <a:t>45</a:t>
            </a:fld>
            <a:endParaRPr/>
          </a:p>
        </p:txBody>
      </p:sp>
      <p:sp>
        <p:nvSpPr>
          <p:cNvPr id="366" name="CustomShape 4"/>
          <p:cNvSpPr/>
          <p:nvPr/>
        </p:nvSpPr>
        <p:spPr>
          <a:xfrm>
            <a:off x="504000" y="1769040"/>
            <a:ext cx="9070920" cy="4383720"/>
          </a:xfrm>
          <a:prstGeom prst="rect">
            <a:avLst/>
          </a:prstGeom>
          <a:noFill/>
          <a:ln>
            <a:noFill/>
          </a:ln>
        </p:spPr>
        <p:txBody>
          <a:bodyPr lIns="0" tIns="0" rIns="0" bIns="0"/>
          <a:lstStyle/>
          <a:p>
            <a:pPr>
              <a:lnSpc>
                <a:spcPct val="100000"/>
              </a:lnSpc>
              <a:buFont typeface="Arial"/>
              <a:buChar char="•"/>
            </a:pPr>
            <a:r>
              <a:rPr lang="en-US" sz="3200">
                <a:solidFill>
                  <a:srgbClr val="000000"/>
                </a:solidFill>
                <a:latin typeface="Arial"/>
              </a:rPr>
              <a:t>Summary:</a:t>
            </a:r>
            <a:endParaRPr/>
          </a:p>
          <a:p>
            <a:pPr lvl="1">
              <a:lnSpc>
                <a:spcPct val="100000"/>
              </a:lnSpc>
              <a:buFont typeface="Arial"/>
              <a:buChar char="•"/>
            </a:pPr>
            <a:r>
              <a:rPr lang="en-US" sz="2800">
                <a:solidFill>
                  <a:srgbClr val="000000"/>
                </a:solidFill>
                <a:latin typeface="Arial"/>
              </a:rPr>
              <a:t>Default address 0x29</a:t>
            </a:r>
            <a:endParaRPr/>
          </a:p>
          <a:p>
            <a:pPr lvl="1">
              <a:lnSpc>
                <a:spcPct val="100000"/>
              </a:lnSpc>
              <a:buFont typeface="Arial"/>
              <a:buChar char="•"/>
            </a:pPr>
            <a:r>
              <a:rPr lang="en-US" sz="2800">
                <a:solidFill>
                  <a:srgbClr val="000000"/>
                </a:solidFill>
                <a:latin typeface="Arial"/>
              </a:rPr>
              <a:t>Requires Configuration</a:t>
            </a:r>
            <a:endParaRPr/>
          </a:p>
          <a:p>
            <a:pPr lvl="1">
              <a:lnSpc>
                <a:spcPct val="100000"/>
              </a:lnSpc>
              <a:buFont typeface="Arial"/>
              <a:buChar char="•"/>
            </a:pPr>
            <a:r>
              <a:rPr lang="en-US" sz="2800">
                <a:solidFill>
                  <a:srgbClr val="000000"/>
                </a:solidFill>
                <a:latin typeface="Arial"/>
              </a:rPr>
              <a:t>Has defined sample rate</a:t>
            </a:r>
            <a:endParaRPr/>
          </a:p>
          <a:p>
            <a:pPr lvl="1">
              <a:lnSpc>
                <a:spcPct val="100000"/>
              </a:lnSpc>
              <a:buFont typeface="Arial"/>
              <a:buChar char="•"/>
            </a:pPr>
            <a:r>
              <a:rPr lang="en-US" sz="2800">
                <a:solidFill>
                  <a:srgbClr val="000000"/>
                </a:solidFill>
                <a:latin typeface="Arial"/>
              </a:rPr>
              <a:t>Returns ambient light</a:t>
            </a:r>
            <a:endParaRPr/>
          </a:p>
          <a:p>
            <a:pPr lvl="1">
              <a:lnSpc>
                <a:spcPct val="100000"/>
              </a:lnSpc>
              <a:buFont typeface="Arial"/>
              <a:buChar char="•"/>
            </a:pPr>
            <a:r>
              <a:rPr lang="en-US" sz="2800">
                <a:solidFill>
                  <a:srgbClr val="000000"/>
                </a:solidFill>
                <a:latin typeface="Arial"/>
              </a:rPr>
              <a:t>levels</a:t>
            </a:r>
            <a:endParaRPr/>
          </a:p>
        </p:txBody>
      </p:sp>
      <p:pic>
        <p:nvPicPr>
          <p:cNvPr id="367" name="Picture 5"/>
          <p:cNvPicPr/>
          <p:nvPr/>
        </p:nvPicPr>
        <p:blipFill>
          <a:blip r:embed="rId2"/>
          <a:stretch>
            <a:fillRect/>
          </a:stretch>
        </p:blipFill>
        <p:spPr>
          <a:xfrm>
            <a:off x="5669280" y="2604240"/>
            <a:ext cx="3839760" cy="28814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10 – I2C Light Intensity</a:t>
            </a:r>
            <a:endParaRPr/>
          </a:p>
        </p:txBody>
      </p:sp>
      <p:sp>
        <p:nvSpPr>
          <p:cNvPr id="369" name="CustomShape 2"/>
          <p:cNvSpPr/>
          <p:nvPr/>
        </p:nvSpPr>
        <p:spPr>
          <a:xfrm>
            <a:off x="163440" y="1004040"/>
            <a:ext cx="9752760" cy="4383720"/>
          </a:xfrm>
          <a:prstGeom prst="rect">
            <a:avLst/>
          </a:prstGeom>
          <a:noFill/>
          <a:ln>
            <a:noFill/>
          </a:ln>
        </p:spPr>
        <p:txBody>
          <a:bodyPr lIns="0" tIns="0" rIns="0" bIns="0"/>
          <a:lstStyle/>
          <a:p>
            <a:pPr>
              <a:lnSpc>
                <a:spcPct val="100000"/>
              </a:lnSpc>
            </a:pPr>
            <a:r>
              <a:rPr lang="en-US" sz="2000" dirty="0">
                <a:solidFill>
                  <a:srgbClr val="000000"/>
                </a:solidFill>
                <a:latin typeface="Arial"/>
              </a:rPr>
              <a:t>Goal: print light intensity every second</a:t>
            </a:r>
            <a:endParaRPr dirty="0"/>
          </a:p>
          <a:p>
            <a:pPr>
              <a:lnSpc>
                <a:spcPct val="100000"/>
              </a:lnSpc>
            </a:pPr>
            <a:endParaRPr dirty="0"/>
          </a:p>
          <a:p>
            <a:pPr>
              <a:lnSpc>
                <a:spcPct val="100000"/>
              </a:lnSpc>
              <a:buFont typeface="Arial"/>
              <a:buAutoNum type="arabicPeriod"/>
            </a:pPr>
            <a:r>
              <a:rPr lang="en-US" sz="2000" dirty="0">
                <a:solidFill>
                  <a:srgbClr val="000000"/>
                </a:solidFill>
                <a:latin typeface="Arial"/>
              </a:rPr>
              <a:t>Open i2c.py file that you previously loaded into Cloud 9.</a:t>
            </a:r>
            <a:endParaRPr dirty="0"/>
          </a:p>
          <a:p>
            <a:pPr>
              <a:lnSpc>
                <a:spcPct val="100000"/>
              </a:lnSpc>
              <a:buFont typeface="Arial"/>
              <a:buAutoNum type="arabicPeriod"/>
            </a:pPr>
            <a:r>
              <a:rPr lang="en-US" sz="2000" dirty="0">
                <a:solidFill>
                  <a:srgbClr val="000000"/>
                </a:solidFill>
                <a:latin typeface="Arial"/>
              </a:rPr>
              <a:t>Replace all the lines that says ## PUT YOUR CODE HERE ## with your code</a:t>
            </a:r>
            <a:endParaRPr dirty="0"/>
          </a:p>
          <a:p>
            <a:pPr>
              <a:lnSpc>
                <a:spcPct val="100000"/>
              </a:lnSpc>
              <a:buFont typeface="Arial"/>
              <a:buAutoNum type="arabicPeriod"/>
            </a:pPr>
            <a:r>
              <a:rPr lang="en-US" sz="2000" dirty="0">
                <a:solidFill>
                  <a:srgbClr val="000000"/>
                </a:solidFill>
                <a:latin typeface="Arial"/>
              </a:rPr>
              <a:t>Update the code based on the comments that explain what is expected.</a:t>
            </a:r>
            <a:endParaRPr dirty="0"/>
          </a:p>
          <a:p>
            <a:pPr>
              <a:lnSpc>
                <a:spcPct val="100000"/>
              </a:lnSpc>
              <a:buFont typeface="Arial"/>
              <a:buAutoNum type="arabicPeriod"/>
            </a:pPr>
            <a:r>
              <a:rPr lang="en-US" sz="2000" dirty="0">
                <a:solidFill>
                  <a:srgbClr val="000000"/>
                </a:solidFill>
                <a:latin typeface="Arial"/>
              </a:rPr>
              <a:t>Use the information I provided in the previous slides to do this as well as the </a:t>
            </a:r>
            <a:r>
              <a:rPr lang="en-US" sz="2000" dirty="0" err="1">
                <a:solidFill>
                  <a:srgbClr val="000000"/>
                </a:solidFill>
                <a:latin typeface="Arial"/>
              </a:rPr>
              <a:t>smbus</a:t>
            </a:r>
            <a:r>
              <a:rPr lang="en-US" sz="2000" dirty="0">
                <a:solidFill>
                  <a:srgbClr val="000000"/>
                </a:solidFill>
                <a:latin typeface="Arial"/>
              </a:rPr>
              <a:t> pdf included in the bopit.zip you extracted earlier.</a:t>
            </a:r>
            <a:endParaRPr dirty="0"/>
          </a:p>
          <a:p>
            <a:pPr>
              <a:lnSpc>
                <a:spcPct val="100000"/>
              </a:lnSpc>
              <a:buFont typeface="Arial"/>
              <a:buAutoNum type="arabicPeriod"/>
            </a:pPr>
            <a:r>
              <a:rPr lang="en-US" sz="2000" dirty="0">
                <a:solidFill>
                  <a:srgbClr val="000000"/>
                </a:solidFill>
                <a:latin typeface="Arial"/>
              </a:rPr>
              <a:t>Run the program and tap the button quickly  to see if you achieve your goal</a:t>
            </a:r>
            <a:endParaRPr dirty="0"/>
          </a:p>
          <a:p>
            <a:pPr>
              <a:lnSpc>
                <a:spcPct val="100000"/>
              </a:lnSpc>
            </a:pPr>
            <a:endParaRPr dirty="0"/>
          </a:p>
          <a:p>
            <a:pPr>
              <a:lnSpc>
                <a:spcPct val="100000"/>
              </a:lnSpc>
            </a:pPr>
            <a:r>
              <a:rPr lang="en-US" sz="2300" dirty="0">
                <a:solidFill>
                  <a:srgbClr val="000000"/>
                </a:solidFill>
                <a:latin typeface="Arial"/>
              </a:rPr>
              <a:t>Remember/Hint:</a:t>
            </a:r>
            <a:endParaRPr dirty="0"/>
          </a:p>
          <a:p>
            <a:pPr lvl="1">
              <a:lnSpc>
                <a:spcPct val="100000"/>
              </a:lnSpc>
              <a:buFont typeface="Arial"/>
              <a:buChar char="•"/>
            </a:pPr>
            <a:r>
              <a:rPr lang="en-US" sz="2800" dirty="0">
                <a:solidFill>
                  <a:srgbClr val="000000"/>
                </a:solidFill>
                <a:latin typeface="Arial"/>
              </a:rPr>
              <a:t>Device is on bus </a:t>
            </a:r>
            <a:r>
              <a:rPr lang="en-US" sz="2800" dirty="0" smtClean="0">
                <a:solidFill>
                  <a:srgbClr val="000000"/>
                </a:solidFill>
                <a:latin typeface="Arial"/>
              </a:rPr>
              <a:t>2 (not 0 which the pdf uses)</a:t>
            </a:r>
            <a:endParaRPr dirty="0"/>
          </a:p>
          <a:p>
            <a:pPr lvl="1">
              <a:lnSpc>
                <a:spcPct val="100000"/>
              </a:lnSpc>
              <a:buFont typeface="Arial"/>
              <a:buChar char="•"/>
            </a:pPr>
            <a:r>
              <a:rPr lang="en-US" sz="2800" dirty="0">
                <a:solidFill>
                  <a:srgbClr val="000000"/>
                </a:solidFill>
                <a:latin typeface="Arial"/>
              </a:rPr>
              <a:t>Device address is 0x29</a:t>
            </a:r>
            <a:endParaRPr dirty="0"/>
          </a:p>
          <a:p>
            <a:pPr>
              <a:lnSpc>
                <a:spcPct val="100000"/>
              </a:lnSpc>
            </a:pPr>
            <a:endParaRPr dirty="0"/>
          </a:p>
          <a:p>
            <a:pPr>
              <a:lnSpc>
                <a:spcPct val="100000"/>
              </a:lnSpc>
            </a:pPr>
            <a:endParaRPr dirty="0"/>
          </a:p>
          <a:p>
            <a:pPr>
              <a:lnSpc>
                <a:spcPct val="100000"/>
              </a:lnSpc>
            </a:pPr>
            <a:endParaRPr dirty="0"/>
          </a:p>
          <a:p>
            <a:pPr>
              <a:lnSpc>
                <a:spcPct val="100000"/>
              </a:lnSpc>
            </a:pPr>
            <a:r>
              <a:rPr lang="en-US" sz="2000" dirty="0">
                <a:solidFill>
                  <a:srgbClr val="000000"/>
                </a:solidFill>
                <a:latin typeface="Arial"/>
              </a:rPr>
              <a:t>Try: </a:t>
            </a:r>
            <a:endParaRPr dirty="0"/>
          </a:p>
          <a:p>
            <a:pPr>
              <a:lnSpc>
                <a:spcPct val="100000"/>
              </a:lnSpc>
            </a:pPr>
            <a:r>
              <a:rPr lang="en-US" sz="2000" dirty="0">
                <a:solidFill>
                  <a:srgbClr val="000000"/>
                </a:solidFill>
                <a:latin typeface="Arial"/>
              </a:rPr>
              <a:t>Feel free to change the </a:t>
            </a:r>
            <a:r>
              <a:rPr lang="en-US" sz="2000" dirty="0" err="1">
                <a:solidFill>
                  <a:srgbClr val="000000"/>
                </a:solidFill>
                <a:latin typeface="Arial"/>
              </a:rPr>
              <a:t>debounce</a:t>
            </a:r>
            <a:r>
              <a:rPr lang="en-US" sz="2000" dirty="0">
                <a:solidFill>
                  <a:srgbClr val="000000"/>
                </a:solidFill>
                <a:latin typeface="Arial"/>
              </a:rPr>
              <a:t> timeout value to see how it impacts the program</a:t>
            </a:r>
            <a:endParaRPr dirty="0"/>
          </a:p>
          <a:p>
            <a:pPr>
              <a:lnSpc>
                <a:spcPct val="100000"/>
              </a:lnSpc>
            </a:pP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10 – I2C Light Intensity Solution</a:t>
            </a:r>
            <a:endParaRPr/>
          </a:p>
        </p:txBody>
      </p:sp>
      <p:pic>
        <p:nvPicPr>
          <p:cNvPr id="371" name="Picture 2"/>
          <p:cNvPicPr/>
          <p:nvPr/>
        </p:nvPicPr>
        <p:blipFill>
          <a:blip r:embed="rId2"/>
          <a:stretch>
            <a:fillRect/>
          </a:stretch>
        </p:blipFill>
        <p:spPr>
          <a:xfrm>
            <a:off x="696960" y="1189080"/>
            <a:ext cx="8389440" cy="51951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11 – Update Bopit to use Light Sensor</a:t>
            </a:r>
            <a:endParaRPr/>
          </a:p>
        </p:txBody>
      </p:sp>
      <p:sp>
        <p:nvSpPr>
          <p:cNvPr id="373" name="CustomShape 2"/>
          <p:cNvSpPr/>
          <p:nvPr/>
        </p:nvSpPr>
        <p:spPr>
          <a:xfrm>
            <a:off x="367560" y="1155600"/>
            <a:ext cx="9334440" cy="5451120"/>
          </a:xfrm>
          <a:prstGeom prst="rect">
            <a:avLst/>
          </a:prstGeom>
          <a:noFill/>
          <a:ln>
            <a:noFill/>
          </a:ln>
        </p:spPr>
        <p:txBody>
          <a:bodyPr lIns="93960" tIns="46800" rIns="93960" bIns="46800"/>
          <a:lstStyle/>
          <a:p>
            <a:pPr>
              <a:lnSpc>
                <a:spcPct val="100000"/>
              </a:lnSpc>
              <a:buFont typeface="Arial"/>
              <a:buAutoNum type="arabicPeriod"/>
            </a:pPr>
            <a:r>
              <a:rPr lang="en-US" sz="2400">
                <a:solidFill>
                  <a:srgbClr val="000000"/>
                </a:solidFill>
                <a:latin typeface="Arial"/>
              </a:rPr>
              <a:t>If bopit.py is running make sure you stop it.</a:t>
            </a:r>
            <a:endParaRPr/>
          </a:p>
          <a:p>
            <a:pPr>
              <a:lnSpc>
                <a:spcPct val="100000"/>
              </a:lnSpc>
              <a:buFont typeface="Arial"/>
              <a:buAutoNum type="arabicPeriod"/>
            </a:pPr>
            <a:r>
              <a:rPr lang="en-US" sz="2400">
                <a:solidFill>
                  <a:srgbClr val="000000"/>
                </a:solidFill>
                <a:latin typeface="Arial"/>
              </a:rPr>
              <a:t>Open bopit.py file that you previously loaded into Cloud 9.</a:t>
            </a:r>
            <a:endParaRPr/>
          </a:p>
          <a:p>
            <a:pPr>
              <a:lnSpc>
                <a:spcPct val="100000"/>
              </a:lnSpc>
              <a:buFont typeface="Arial"/>
              <a:buAutoNum type="arabicPeriod"/>
            </a:pPr>
            <a:r>
              <a:rPr lang="en-US" sz="2400">
                <a:solidFill>
                  <a:srgbClr val="000000"/>
                </a:solidFill>
                <a:latin typeface="Arial"/>
              </a:rPr>
              <a:t>Replace all the lines that says “## PUT YOUR CODE HERE ##” with your code within functions “i2cSetup()” and “getLightValue()”.</a:t>
            </a:r>
            <a:endParaRPr/>
          </a:p>
          <a:p>
            <a:pPr>
              <a:lnSpc>
                <a:spcPct val="100000"/>
              </a:lnSpc>
              <a:buFont typeface="Arial"/>
              <a:buAutoNum type="arabicPeriod"/>
            </a:pPr>
            <a:r>
              <a:rPr lang="en-US" sz="2400">
                <a:solidFill>
                  <a:srgbClr val="000000"/>
                </a:solidFill>
                <a:latin typeface="Arial"/>
              </a:rPr>
              <a:t>Read the comment to understand what your being asked to do for the lines your writing code for. Your pretty much taking the code you wrote before and adding it here.</a:t>
            </a:r>
            <a:endParaRPr/>
          </a:p>
          <a:p>
            <a:pPr>
              <a:lnSpc>
                <a:spcPct val="100000"/>
              </a:lnSpc>
              <a:buFont typeface="Arial"/>
              <a:buAutoNum type="arabicPeriod"/>
            </a:pPr>
            <a:r>
              <a:rPr lang="en-US" sz="2400">
                <a:solidFill>
                  <a:srgbClr val="000000"/>
                </a:solidFill>
                <a:latin typeface="Arial"/>
              </a:rPr>
              <a:t>Run bopit.py program</a:t>
            </a:r>
            <a:endParaRPr/>
          </a:p>
          <a:p>
            <a:pPr>
              <a:lnSpc>
                <a:spcPct val="100000"/>
              </a:lnSpc>
              <a:buFont typeface="Arial"/>
              <a:buAutoNum type="arabicPeriod"/>
            </a:pPr>
            <a:r>
              <a:rPr lang="en-US" sz="2400">
                <a:solidFill>
                  <a:srgbClr val="000000"/>
                </a:solidFill>
                <a:latin typeface="Arial"/>
              </a:rPr>
              <a:t>Go to </a:t>
            </a:r>
            <a:r>
              <a:rPr lang="en-US" sz="2200" u="sng">
                <a:solidFill>
                  <a:srgbClr val="DE0000"/>
                </a:solidFill>
                <a:latin typeface="Arial"/>
              </a:rPr>
              <a:t>http://192.168.7.2:8080/workshop/bopit/</a:t>
            </a:r>
            <a:endParaRPr/>
          </a:p>
          <a:p>
            <a:pPr>
              <a:lnSpc>
                <a:spcPct val="100000"/>
              </a:lnSpc>
              <a:buFont typeface="Arial"/>
              <a:buAutoNum type="arabicPeriod"/>
            </a:pPr>
            <a:r>
              <a:rPr lang="en-US" sz="2200">
                <a:solidFill>
                  <a:srgbClr val="000000"/>
                </a:solidFill>
                <a:latin typeface="Arial"/>
              </a:rPr>
              <a:t>If things are working properly every time it says push it you can use the push button, when it says twist it you can twist the potentiometer (make sure you twist it by a good amount and when it says block it you put your hand over the light sensor.</a:t>
            </a:r>
            <a:endParaRPr/>
          </a:p>
        </p:txBody>
      </p:sp>
      <p:sp>
        <p:nvSpPr>
          <p:cNvPr id="374"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C2C996EA-67F2-4493-8203-F5FE45AD930B}" type="slidenum">
              <a:rPr lang="en-US" sz="900">
                <a:solidFill>
                  <a:srgbClr val="000000"/>
                </a:solidFill>
                <a:latin typeface="Arial"/>
              </a:rPr>
              <a:t>48</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Beaglebone Black Wireless Quick Summary</a:t>
            </a:r>
            <a:endParaRPr/>
          </a:p>
        </p:txBody>
      </p:sp>
      <p:sp>
        <p:nvSpPr>
          <p:cNvPr id="137" name="CustomShape 2"/>
          <p:cNvSpPr/>
          <p:nvPr/>
        </p:nvSpPr>
        <p:spPr>
          <a:xfrm>
            <a:off x="367560" y="1155600"/>
            <a:ext cx="5129280" cy="5451120"/>
          </a:xfrm>
          <a:prstGeom prst="rect">
            <a:avLst/>
          </a:prstGeom>
          <a:noFill/>
          <a:ln>
            <a:noFill/>
          </a:ln>
        </p:spPr>
        <p:txBody>
          <a:bodyPr lIns="93960" tIns="46800" rIns="93960" bIns="46800"/>
          <a:lstStyle/>
          <a:p>
            <a:pPr marL="342900" indent="-342900">
              <a:lnSpc>
                <a:spcPct val="100000"/>
              </a:lnSpc>
              <a:buFont typeface="Arial" panose="020B0604020202020204" pitchFamily="34" charset="0"/>
              <a:buChar char="•"/>
            </a:pPr>
            <a:r>
              <a:rPr lang="en-US" sz="2400" dirty="0">
                <a:solidFill>
                  <a:srgbClr val="000000"/>
                </a:solidFill>
                <a:latin typeface="Arial"/>
              </a:rPr>
              <a:t>Open Source Community Board</a:t>
            </a:r>
            <a:endParaRPr dirty="0"/>
          </a:p>
          <a:p>
            <a:pPr marL="285750" indent="-285750">
              <a:lnSpc>
                <a:spcPct val="100000"/>
              </a:lnSpc>
              <a:buFont typeface="Arial" panose="020B0604020202020204" pitchFamily="34" charset="0"/>
              <a:buChar char="•"/>
            </a:pPr>
            <a:endParaRPr dirty="0"/>
          </a:p>
          <a:p>
            <a:pPr marL="342900" indent="-342900">
              <a:lnSpc>
                <a:spcPct val="100000"/>
              </a:lnSpc>
              <a:buFont typeface="Arial" panose="020B0604020202020204" pitchFamily="34" charset="0"/>
              <a:buChar char="•"/>
            </a:pPr>
            <a:r>
              <a:rPr lang="en-US" sz="2400" dirty="0">
                <a:solidFill>
                  <a:srgbClr val="000000"/>
                </a:solidFill>
                <a:latin typeface="Arial"/>
              </a:rPr>
              <a:t>Uses Cortex A8 MPU</a:t>
            </a:r>
            <a:endParaRPr dirty="0"/>
          </a:p>
          <a:p>
            <a:pPr marL="285750" indent="-285750">
              <a:lnSpc>
                <a:spcPct val="100000"/>
              </a:lnSpc>
              <a:buFont typeface="Arial" panose="020B0604020202020204" pitchFamily="34" charset="0"/>
              <a:buChar char="•"/>
            </a:pPr>
            <a:endParaRPr dirty="0"/>
          </a:p>
          <a:p>
            <a:pPr marL="342900" indent="-342900">
              <a:lnSpc>
                <a:spcPct val="100000"/>
              </a:lnSpc>
              <a:buFont typeface="Arial" panose="020B0604020202020204" pitchFamily="34" charset="0"/>
              <a:buChar char="•"/>
            </a:pPr>
            <a:r>
              <a:rPr lang="en-US" sz="2400" dirty="0">
                <a:solidFill>
                  <a:srgbClr val="000000"/>
                </a:solidFill>
                <a:latin typeface="Arial"/>
              </a:rPr>
              <a:t>Runs at 1 GHz max</a:t>
            </a:r>
            <a:endParaRPr dirty="0"/>
          </a:p>
          <a:p>
            <a:pPr marL="285750" indent="-285750">
              <a:lnSpc>
                <a:spcPct val="100000"/>
              </a:lnSpc>
              <a:buFont typeface="Arial" panose="020B0604020202020204" pitchFamily="34" charset="0"/>
              <a:buChar char="•"/>
            </a:pPr>
            <a:endParaRPr dirty="0"/>
          </a:p>
          <a:p>
            <a:pPr marL="342900" indent="-342900">
              <a:lnSpc>
                <a:spcPct val="100000"/>
              </a:lnSpc>
              <a:buFont typeface="Arial" panose="020B0604020202020204" pitchFamily="34" charset="0"/>
              <a:buChar char="•"/>
            </a:pPr>
            <a:r>
              <a:rPr lang="en-US" sz="2400" dirty="0">
                <a:solidFill>
                  <a:srgbClr val="000000"/>
                </a:solidFill>
                <a:latin typeface="Arial"/>
              </a:rPr>
              <a:t>Access to 81 pins </a:t>
            </a:r>
            <a:r>
              <a:rPr lang="en-US" sz="2400" dirty="0" err="1">
                <a:solidFill>
                  <a:srgbClr val="000000"/>
                </a:solidFill>
                <a:latin typeface="Arial"/>
              </a:rPr>
              <a:t>ie</a:t>
            </a:r>
            <a:r>
              <a:rPr lang="en-US" sz="2400" dirty="0">
                <a:solidFill>
                  <a:srgbClr val="000000"/>
                </a:solidFill>
                <a:latin typeface="Arial"/>
              </a:rPr>
              <a:t> you can access a lot of peripherals</a:t>
            </a:r>
            <a:endParaRPr dirty="0"/>
          </a:p>
          <a:p>
            <a:pPr marL="285750" indent="-285750">
              <a:lnSpc>
                <a:spcPct val="100000"/>
              </a:lnSpc>
              <a:buFont typeface="Arial" panose="020B0604020202020204" pitchFamily="34" charset="0"/>
              <a:buChar char="•"/>
            </a:pPr>
            <a:endParaRPr dirty="0"/>
          </a:p>
          <a:p>
            <a:pPr marL="342900" indent="-342900">
              <a:lnSpc>
                <a:spcPct val="100000"/>
              </a:lnSpc>
              <a:buFont typeface="Arial" panose="020B0604020202020204" pitchFamily="34" charset="0"/>
              <a:buChar char="•"/>
            </a:pPr>
            <a:r>
              <a:rPr lang="en-US" sz="2400" dirty="0">
                <a:solidFill>
                  <a:srgbClr val="000000"/>
                </a:solidFill>
                <a:latin typeface="Arial"/>
              </a:rPr>
              <a:t>Integrated </a:t>
            </a:r>
            <a:r>
              <a:rPr lang="en-US" sz="2400" dirty="0" err="1">
                <a:solidFill>
                  <a:srgbClr val="000000"/>
                </a:solidFill>
                <a:latin typeface="Arial"/>
              </a:rPr>
              <a:t>Wifi</a:t>
            </a:r>
            <a:endParaRPr dirty="0"/>
          </a:p>
          <a:p>
            <a:pPr marL="285750" indent="-285750">
              <a:lnSpc>
                <a:spcPct val="100000"/>
              </a:lnSpc>
              <a:buFont typeface="Arial" panose="020B0604020202020204" pitchFamily="34" charset="0"/>
              <a:buChar char="•"/>
            </a:pPr>
            <a:endParaRPr dirty="0"/>
          </a:p>
          <a:p>
            <a:pPr marL="342900" indent="-342900">
              <a:lnSpc>
                <a:spcPct val="100000"/>
              </a:lnSpc>
              <a:buFont typeface="Arial" panose="020B0604020202020204" pitchFamily="34" charset="0"/>
              <a:buChar char="•"/>
            </a:pPr>
            <a:r>
              <a:rPr lang="en-US" sz="2400" dirty="0" err="1">
                <a:solidFill>
                  <a:srgbClr val="000000"/>
                </a:solidFill>
                <a:latin typeface="Arial"/>
              </a:rPr>
              <a:t>Intergrated</a:t>
            </a:r>
            <a:r>
              <a:rPr lang="en-US" sz="2400" dirty="0">
                <a:solidFill>
                  <a:srgbClr val="000000"/>
                </a:solidFill>
                <a:latin typeface="Arial"/>
              </a:rPr>
              <a:t> Bluetooth</a:t>
            </a:r>
            <a:endParaRPr dirty="0"/>
          </a:p>
          <a:p>
            <a:pPr>
              <a:lnSpc>
                <a:spcPct val="100000"/>
              </a:lnSpc>
            </a:pPr>
            <a:endParaRPr dirty="0"/>
          </a:p>
          <a:p>
            <a:pPr>
              <a:lnSpc>
                <a:spcPct val="100000"/>
              </a:lnSpc>
            </a:pPr>
            <a:endParaRPr dirty="0"/>
          </a:p>
        </p:txBody>
      </p:sp>
      <p:sp>
        <p:nvSpPr>
          <p:cNvPr id="138"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68360772-5E18-4658-B7A1-FE72599B84DA}" type="slidenum">
              <a:rPr lang="en-US" sz="900">
                <a:solidFill>
                  <a:srgbClr val="000000"/>
                </a:solidFill>
                <a:latin typeface="Arial"/>
              </a:rPr>
              <a:t>5</a:t>
            </a:fld>
            <a:endParaRPr/>
          </a:p>
        </p:txBody>
      </p:sp>
      <p:pic>
        <p:nvPicPr>
          <p:cNvPr id="139" name="Picture 5"/>
          <p:cNvPicPr/>
          <p:nvPr/>
        </p:nvPicPr>
        <p:blipFill>
          <a:blip r:embed="rId2"/>
          <a:stretch>
            <a:fillRect/>
          </a:stretch>
        </p:blipFill>
        <p:spPr>
          <a:xfrm>
            <a:off x="5669280" y="2763000"/>
            <a:ext cx="3940200" cy="28141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Beaglebone Workshop Cape</a:t>
            </a:r>
            <a:endParaRPr/>
          </a:p>
        </p:txBody>
      </p:sp>
      <p:sp>
        <p:nvSpPr>
          <p:cNvPr id="141" name="CustomShape 2"/>
          <p:cNvSpPr/>
          <p:nvPr/>
        </p:nvSpPr>
        <p:spPr>
          <a:xfrm>
            <a:off x="367560" y="1155600"/>
            <a:ext cx="9334440" cy="5451120"/>
          </a:xfrm>
          <a:prstGeom prst="rect">
            <a:avLst/>
          </a:prstGeom>
          <a:noFill/>
          <a:ln>
            <a:noFill/>
          </a:ln>
        </p:spPr>
      </p:sp>
      <p:sp>
        <p:nvSpPr>
          <p:cNvPr id="142"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0A466F3F-6502-4DCB-B669-F34CD2B47B16}" type="slidenum">
              <a:rPr lang="en-US" sz="900">
                <a:solidFill>
                  <a:srgbClr val="000000"/>
                </a:solidFill>
                <a:latin typeface="Arial"/>
              </a:rPr>
              <a:t>6</a:t>
            </a:fld>
            <a:endParaRPr/>
          </a:p>
        </p:txBody>
      </p:sp>
      <p:pic>
        <p:nvPicPr>
          <p:cNvPr id="143" name="Picture 2"/>
          <p:cNvPicPr/>
          <p:nvPr/>
        </p:nvPicPr>
        <p:blipFill>
          <a:blip r:embed="rId2"/>
          <a:stretch>
            <a:fillRect/>
          </a:stretch>
        </p:blipFill>
        <p:spPr>
          <a:xfrm>
            <a:off x="3114360" y="1798560"/>
            <a:ext cx="3849840" cy="4849560"/>
          </a:xfrm>
          <a:prstGeom prst="rect">
            <a:avLst/>
          </a:prstGeom>
          <a:ln>
            <a:noFill/>
          </a:ln>
        </p:spPr>
      </p:pic>
      <p:sp>
        <p:nvSpPr>
          <p:cNvPr id="144" name="CustomShape 4"/>
          <p:cNvSpPr/>
          <p:nvPr/>
        </p:nvSpPr>
        <p:spPr>
          <a:xfrm>
            <a:off x="2678040" y="4998960"/>
            <a:ext cx="1142280" cy="360"/>
          </a:xfrm>
          <a:prstGeom prst="straightConnector1">
            <a:avLst/>
          </a:prstGeom>
          <a:noFill/>
          <a:ln w="57240">
            <a:solidFill>
              <a:srgbClr val="D90000"/>
            </a:solidFill>
            <a:round/>
            <a:tailEnd type="arrow" w="med" len="med"/>
          </a:ln>
        </p:spPr>
      </p:sp>
      <p:sp>
        <p:nvSpPr>
          <p:cNvPr id="145" name="CustomShape 5"/>
          <p:cNvSpPr/>
          <p:nvPr/>
        </p:nvSpPr>
        <p:spPr>
          <a:xfrm>
            <a:off x="2239560" y="2452320"/>
            <a:ext cx="1962000" cy="717480"/>
          </a:xfrm>
          <a:prstGeom prst="straightConnector1">
            <a:avLst/>
          </a:prstGeom>
          <a:noFill/>
          <a:ln w="57240">
            <a:solidFill>
              <a:srgbClr val="D90000"/>
            </a:solidFill>
            <a:round/>
            <a:tailEnd type="arrow" w="med" len="med"/>
          </a:ln>
        </p:spPr>
      </p:sp>
      <p:sp>
        <p:nvSpPr>
          <p:cNvPr id="146" name="CustomShape 6"/>
          <p:cNvSpPr/>
          <p:nvPr/>
        </p:nvSpPr>
        <p:spPr>
          <a:xfrm flipH="1">
            <a:off x="5954040" y="6137280"/>
            <a:ext cx="913680" cy="360"/>
          </a:xfrm>
          <a:prstGeom prst="straightConnector1">
            <a:avLst/>
          </a:prstGeom>
          <a:noFill/>
          <a:ln w="57240">
            <a:solidFill>
              <a:srgbClr val="D90000"/>
            </a:solidFill>
            <a:round/>
            <a:tailEnd type="arrow" w="med" len="med"/>
          </a:ln>
        </p:spPr>
      </p:sp>
      <p:sp>
        <p:nvSpPr>
          <p:cNvPr id="147" name="CustomShape 7"/>
          <p:cNvSpPr/>
          <p:nvPr/>
        </p:nvSpPr>
        <p:spPr>
          <a:xfrm flipH="1">
            <a:off x="6868440" y="2637000"/>
            <a:ext cx="913680" cy="360"/>
          </a:xfrm>
          <a:prstGeom prst="straightConnector1">
            <a:avLst/>
          </a:prstGeom>
          <a:noFill/>
          <a:ln w="57240">
            <a:solidFill>
              <a:srgbClr val="D90000"/>
            </a:solidFill>
            <a:round/>
            <a:tailEnd type="arrow" w="med" len="med"/>
          </a:ln>
        </p:spPr>
      </p:sp>
      <p:sp>
        <p:nvSpPr>
          <p:cNvPr id="148" name="CustomShape 8"/>
          <p:cNvSpPr/>
          <p:nvPr/>
        </p:nvSpPr>
        <p:spPr>
          <a:xfrm>
            <a:off x="1067400" y="4814280"/>
            <a:ext cx="1684800" cy="38088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Potentiometer</a:t>
            </a:r>
            <a:endParaRPr/>
          </a:p>
        </p:txBody>
      </p:sp>
      <p:sp>
        <p:nvSpPr>
          <p:cNvPr id="149" name="CustomShape 9"/>
          <p:cNvSpPr/>
          <p:nvPr/>
        </p:nvSpPr>
        <p:spPr>
          <a:xfrm>
            <a:off x="7182360" y="5952600"/>
            <a:ext cx="1495800" cy="38088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Push Button</a:t>
            </a:r>
            <a:endParaRPr/>
          </a:p>
        </p:txBody>
      </p:sp>
      <p:sp>
        <p:nvSpPr>
          <p:cNvPr id="150" name="CustomShape 10"/>
          <p:cNvSpPr/>
          <p:nvPr/>
        </p:nvSpPr>
        <p:spPr>
          <a:xfrm>
            <a:off x="7904160" y="2452320"/>
            <a:ext cx="1536840" cy="38088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Light Sensor</a:t>
            </a:r>
            <a:endParaRPr/>
          </a:p>
        </p:txBody>
      </p:sp>
      <p:sp>
        <p:nvSpPr>
          <p:cNvPr id="151" name="CustomShape 11"/>
          <p:cNvSpPr/>
          <p:nvPr/>
        </p:nvSpPr>
        <p:spPr>
          <a:xfrm>
            <a:off x="1583640" y="2227320"/>
            <a:ext cx="651600" cy="38088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LED</a:t>
            </a:r>
            <a:endParaRPr/>
          </a:p>
        </p:txBody>
      </p:sp>
      <p:sp>
        <p:nvSpPr>
          <p:cNvPr id="152" name="CustomShape 12"/>
          <p:cNvSpPr/>
          <p:nvPr/>
        </p:nvSpPr>
        <p:spPr>
          <a:xfrm>
            <a:off x="988920" y="5275440"/>
            <a:ext cx="1681920" cy="668880"/>
          </a:xfrm>
          <a:prstGeom prst="rect">
            <a:avLst/>
          </a:prstGeom>
          <a:noFill/>
          <a:ln>
            <a:noFill/>
          </a:ln>
        </p:spPr>
        <p:txBody>
          <a:bodyPr wrap="none" lIns="90000" tIns="45000" rIns="90000" bIns="45000"/>
          <a:lstStyle/>
          <a:p>
            <a:pPr algn="ctr">
              <a:lnSpc>
                <a:spcPct val="100000"/>
              </a:lnSpc>
            </a:pPr>
            <a:r>
              <a:rPr lang="en-US" sz="1900">
                <a:solidFill>
                  <a:srgbClr val="000000"/>
                </a:solidFill>
                <a:latin typeface="Arial"/>
              </a:rPr>
              <a:t>Connected to:</a:t>
            </a:r>
            <a:endParaRPr/>
          </a:p>
          <a:p>
            <a:pPr algn="ctr">
              <a:lnSpc>
                <a:spcPct val="100000"/>
              </a:lnSpc>
            </a:pPr>
            <a:r>
              <a:rPr lang="en-US" sz="1900">
                <a:solidFill>
                  <a:srgbClr val="000000"/>
                </a:solidFill>
                <a:latin typeface="Arial"/>
              </a:rPr>
              <a:t>P9_36</a:t>
            </a:r>
            <a:endParaRPr/>
          </a:p>
        </p:txBody>
      </p:sp>
      <p:sp>
        <p:nvSpPr>
          <p:cNvPr id="153" name="CustomShape 13"/>
          <p:cNvSpPr/>
          <p:nvPr/>
        </p:nvSpPr>
        <p:spPr>
          <a:xfrm>
            <a:off x="7831440" y="2852640"/>
            <a:ext cx="1681920" cy="958320"/>
          </a:xfrm>
          <a:prstGeom prst="rect">
            <a:avLst/>
          </a:prstGeom>
          <a:noFill/>
          <a:ln>
            <a:noFill/>
          </a:ln>
        </p:spPr>
        <p:txBody>
          <a:bodyPr wrap="none" lIns="90000" tIns="45000" rIns="90000" bIns="45000"/>
          <a:lstStyle/>
          <a:p>
            <a:pPr algn="ctr">
              <a:lnSpc>
                <a:spcPct val="100000"/>
              </a:lnSpc>
            </a:pPr>
            <a:r>
              <a:rPr lang="en-US" sz="1900">
                <a:solidFill>
                  <a:srgbClr val="000000"/>
                </a:solidFill>
                <a:latin typeface="Arial"/>
              </a:rPr>
              <a:t>Connected to:</a:t>
            </a:r>
            <a:endParaRPr/>
          </a:p>
          <a:p>
            <a:pPr algn="ctr">
              <a:lnSpc>
                <a:spcPct val="100000"/>
              </a:lnSpc>
            </a:pPr>
            <a:r>
              <a:rPr lang="en-US" sz="1900">
                <a:solidFill>
                  <a:srgbClr val="000000"/>
                </a:solidFill>
                <a:latin typeface="Arial"/>
              </a:rPr>
              <a:t>P9_19</a:t>
            </a:r>
            <a:endParaRPr/>
          </a:p>
          <a:p>
            <a:pPr algn="ctr">
              <a:lnSpc>
                <a:spcPct val="100000"/>
              </a:lnSpc>
            </a:pPr>
            <a:r>
              <a:rPr lang="en-US" sz="1900">
                <a:solidFill>
                  <a:srgbClr val="000000"/>
                </a:solidFill>
                <a:latin typeface="Arial"/>
              </a:rPr>
              <a:t>P9_20</a:t>
            </a:r>
            <a:endParaRPr/>
          </a:p>
        </p:txBody>
      </p:sp>
      <p:sp>
        <p:nvSpPr>
          <p:cNvPr id="154" name="CustomShape 14"/>
          <p:cNvSpPr/>
          <p:nvPr/>
        </p:nvSpPr>
        <p:spPr>
          <a:xfrm>
            <a:off x="7089120" y="6310440"/>
            <a:ext cx="1681920" cy="668880"/>
          </a:xfrm>
          <a:prstGeom prst="rect">
            <a:avLst/>
          </a:prstGeom>
          <a:noFill/>
          <a:ln>
            <a:noFill/>
          </a:ln>
        </p:spPr>
        <p:txBody>
          <a:bodyPr wrap="none" lIns="90000" tIns="45000" rIns="90000" bIns="45000"/>
          <a:lstStyle/>
          <a:p>
            <a:pPr algn="ctr">
              <a:lnSpc>
                <a:spcPct val="100000"/>
              </a:lnSpc>
            </a:pPr>
            <a:r>
              <a:rPr lang="en-US" sz="1900">
                <a:solidFill>
                  <a:srgbClr val="000000"/>
                </a:solidFill>
                <a:latin typeface="Arial"/>
              </a:rPr>
              <a:t>Connected to:</a:t>
            </a:r>
            <a:endParaRPr/>
          </a:p>
          <a:p>
            <a:pPr algn="ctr">
              <a:lnSpc>
                <a:spcPct val="100000"/>
              </a:lnSpc>
            </a:pPr>
            <a:r>
              <a:rPr lang="en-US" sz="1900">
                <a:solidFill>
                  <a:srgbClr val="000000"/>
                </a:solidFill>
                <a:latin typeface="Arial"/>
              </a:rPr>
              <a:t>P9_29</a:t>
            </a:r>
            <a:endParaRPr/>
          </a:p>
        </p:txBody>
      </p:sp>
      <p:sp>
        <p:nvSpPr>
          <p:cNvPr id="155" name="CustomShape 15"/>
          <p:cNvSpPr/>
          <p:nvPr/>
        </p:nvSpPr>
        <p:spPr>
          <a:xfrm>
            <a:off x="1068840" y="2637000"/>
            <a:ext cx="1681920" cy="668880"/>
          </a:xfrm>
          <a:prstGeom prst="rect">
            <a:avLst/>
          </a:prstGeom>
          <a:noFill/>
          <a:ln>
            <a:noFill/>
          </a:ln>
        </p:spPr>
        <p:txBody>
          <a:bodyPr wrap="none" lIns="90000" tIns="45000" rIns="90000" bIns="45000"/>
          <a:lstStyle/>
          <a:p>
            <a:pPr algn="ctr">
              <a:lnSpc>
                <a:spcPct val="100000"/>
              </a:lnSpc>
            </a:pPr>
            <a:r>
              <a:rPr lang="en-US" sz="1900">
                <a:solidFill>
                  <a:srgbClr val="000000"/>
                </a:solidFill>
                <a:latin typeface="Arial"/>
              </a:rPr>
              <a:t>Connected to:</a:t>
            </a:r>
            <a:endParaRPr/>
          </a:p>
          <a:p>
            <a:pPr algn="ctr">
              <a:lnSpc>
                <a:spcPct val="100000"/>
              </a:lnSpc>
            </a:pPr>
            <a:r>
              <a:rPr lang="en-US" sz="1900">
                <a:solidFill>
                  <a:srgbClr val="000000"/>
                </a:solidFill>
                <a:latin typeface="Arial"/>
              </a:rPr>
              <a:t>P9_46</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504000" y="301320"/>
            <a:ext cx="9070920" cy="5851080"/>
          </a:xfrm>
          <a:prstGeom prst="rect">
            <a:avLst/>
          </a:prstGeom>
          <a:noFill/>
          <a:ln>
            <a:noFill/>
          </a:ln>
        </p:spPr>
        <p:txBody>
          <a:bodyPr lIns="0" tIns="0" rIns="0" bIns="0" anchor="ctr"/>
          <a:lstStyle/>
          <a:p>
            <a:pPr algn="ctr">
              <a:lnSpc>
                <a:spcPct val="100000"/>
              </a:lnSpc>
            </a:pPr>
            <a:r>
              <a:rPr lang="en-US" sz="4900">
                <a:solidFill>
                  <a:srgbClr val="DE0000"/>
                </a:solidFill>
                <a:latin typeface="Arial"/>
              </a:rPr>
              <a:t>L</a:t>
            </a:r>
            <a:r>
              <a:rPr lang="en-US" sz="4900">
                <a:solidFill>
                  <a:srgbClr val="000000"/>
                </a:solidFill>
                <a:latin typeface="Arial"/>
              </a:rPr>
              <a:t>ets </a:t>
            </a:r>
            <a:r>
              <a:rPr lang="en-US" sz="4900">
                <a:solidFill>
                  <a:srgbClr val="DE0000"/>
                </a:solidFill>
                <a:latin typeface="Arial"/>
              </a:rPr>
              <a:t>G</a:t>
            </a:r>
            <a:r>
              <a:rPr lang="en-US" sz="4900">
                <a:solidFill>
                  <a:srgbClr val="000000"/>
                </a:solidFill>
                <a:latin typeface="Arial"/>
              </a:rPr>
              <a:t>et </a:t>
            </a:r>
            <a:r>
              <a:rPr lang="en-US" sz="4900">
                <a:solidFill>
                  <a:srgbClr val="DE0000"/>
                </a:solidFill>
                <a:latin typeface="Arial"/>
              </a:rPr>
              <a:t>S</a:t>
            </a:r>
            <a:r>
              <a:rPr lang="en-US" sz="4900">
                <a:solidFill>
                  <a:srgbClr val="000000"/>
                </a:solidFill>
                <a:latin typeface="Arial"/>
              </a:rPr>
              <a:t>tarted</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Cloud 9 – Quick Summary</a:t>
            </a:r>
            <a:endParaRPr/>
          </a:p>
        </p:txBody>
      </p:sp>
      <p:sp>
        <p:nvSpPr>
          <p:cNvPr id="158"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19A5962E-9790-4C2E-A085-2AC3863094C9}" type="slidenum">
              <a:rPr lang="en-US" sz="900">
                <a:solidFill>
                  <a:srgbClr val="000000"/>
                </a:solidFill>
                <a:latin typeface="Arial"/>
              </a:rPr>
              <a:t>8</a:t>
            </a:fld>
            <a:endParaRPr/>
          </a:p>
        </p:txBody>
      </p:sp>
      <p:sp>
        <p:nvSpPr>
          <p:cNvPr id="159" name="CustomShape 3"/>
          <p:cNvSpPr/>
          <p:nvPr/>
        </p:nvSpPr>
        <p:spPr>
          <a:xfrm>
            <a:off x="504000" y="176904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Browser Base IDE</a:t>
            </a:r>
            <a:endParaRPr/>
          </a:p>
          <a:p>
            <a:pPr>
              <a:lnSpc>
                <a:spcPct val="100000"/>
              </a:lnSpc>
            </a:pPr>
            <a:endParaRPr/>
          </a:p>
          <a:p>
            <a:pPr>
              <a:lnSpc>
                <a:spcPct val="100000"/>
              </a:lnSpc>
            </a:pPr>
            <a:r>
              <a:rPr lang="en-US" sz="3200">
                <a:solidFill>
                  <a:srgbClr val="000000"/>
                </a:solidFill>
                <a:latin typeface="Arial"/>
              </a:rPr>
              <a:t>Supported Languages:</a:t>
            </a:r>
            <a:endParaRPr/>
          </a:p>
          <a:p>
            <a:pPr>
              <a:lnSpc>
                <a:spcPct val="100000"/>
              </a:lnSpc>
              <a:buSzPct val="99000"/>
              <a:buFont typeface="Arial"/>
              <a:buChar char="•"/>
            </a:pPr>
            <a:r>
              <a:rPr lang="en-US" sz="3200">
                <a:solidFill>
                  <a:srgbClr val="000000"/>
                </a:solidFill>
                <a:latin typeface="Arial"/>
              </a:rPr>
              <a:t>Python</a:t>
            </a:r>
            <a:endParaRPr/>
          </a:p>
          <a:p>
            <a:pPr>
              <a:lnSpc>
                <a:spcPct val="100000"/>
              </a:lnSpc>
              <a:buSzPct val="99000"/>
              <a:buFont typeface="Arial"/>
              <a:buChar char="•"/>
            </a:pPr>
            <a:r>
              <a:rPr lang="en-US" sz="3200">
                <a:solidFill>
                  <a:srgbClr val="000000"/>
                </a:solidFill>
                <a:latin typeface="Arial"/>
              </a:rPr>
              <a:t>C</a:t>
            </a:r>
            <a:endParaRPr/>
          </a:p>
          <a:p>
            <a:pPr>
              <a:lnSpc>
                <a:spcPct val="100000"/>
              </a:lnSpc>
              <a:buSzPct val="99000"/>
              <a:buFont typeface="Arial"/>
              <a:buChar char="•"/>
            </a:pPr>
            <a:r>
              <a:rPr lang="en-US" sz="3200">
                <a:solidFill>
                  <a:srgbClr val="000000"/>
                </a:solidFill>
                <a:latin typeface="Arial"/>
              </a:rPr>
              <a:t>C++</a:t>
            </a:r>
            <a:endParaRPr/>
          </a:p>
          <a:p>
            <a:pPr>
              <a:lnSpc>
                <a:spcPct val="100000"/>
              </a:lnSpc>
              <a:buSzPct val="99000"/>
              <a:buFont typeface="Arial"/>
              <a:buChar char="•"/>
            </a:pPr>
            <a:r>
              <a:rPr lang="en-US" sz="3200">
                <a:solidFill>
                  <a:srgbClr val="000000"/>
                </a:solidFill>
                <a:latin typeface="Arial"/>
              </a:rPr>
              <a:t>and much more</a:t>
            </a:r>
            <a:endParaRPr/>
          </a:p>
          <a:p>
            <a:pPr>
              <a:lnSpc>
                <a:spcPct val="100000"/>
              </a:lnSpc>
            </a:pPr>
            <a:endParaRPr/>
          </a:p>
          <a:p>
            <a:pPr>
              <a:lnSpc>
                <a:spcPct val="100000"/>
              </a:lnSpc>
              <a:buSzPct val="99000"/>
              <a:buFont typeface="Arial"/>
              <a:buChar char="•"/>
            </a:pPr>
            <a:r>
              <a:rPr lang="en-US" sz="3200">
                <a:solidFill>
                  <a:srgbClr val="000000"/>
                </a:solidFill>
                <a:latin typeface="Arial"/>
              </a:rPr>
              <a:t>Supports Debugging</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1 – Connect to Cloud 9 IDE</a:t>
            </a:r>
            <a:endParaRPr/>
          </a:p>
        </p:txBody>
      </p:sp>
      <p:sp>
        <p:nvSpPr>
          <p:cNvPr id="161" name="CustomShape 2"/>
          <p:cNvSpPr/>
          <p:nvPr/>
        </p:nvSpPr>
        <p:spPr>
          <a:xfrm>
            <a:off x="367560" y="1155600"/>
            <a:ext cx="9334440" cy="5451120"/>
          </a:xfrm>
          <a:prstGeom prst="rect">
            <a:avLst/>
          </a:prstGeom>
          <a:noFill/>
          <a:ln>
            <a:noFill/>
          </a:ln>
        </p:spPr>
        <p:txBody>
          <a:bodyPr lIns="93960" tIns="46800" rIns="93960" bIns="46800"/>
          <a:lstStyle/>
          <a:p>
            <a:pPr>
              <a:lnSpc>
                <a:spcPct val="100000"/>
              </a:lnSpc>
            </a:pPr>
            <a:r>
              <a:rPr lang="en-US" sz="2200" dirty="0">
                <a:solidFill>
                  <a:srgbClr val="000000"/>
                </a:solidFill>
                <a:latin typeface="Arial"/>
              </a:rPr>
              <a:t>Make sure your connected to your device’s wireless access point</a:t>
            </a:r>
            <a:endParaRPr dirty="0"/>
          </a:p>
          <a:p>
            <a:pPr marL="800100" lvl="1" indent="-342900">
              <a:lnSpc>
                <a:spcPct val="100000"/>
              </a:lnSpc>
              <a:buFont typeface="Arial" panose="020B0604020202020204" pitchFamily="34" charset="0"/>
              <a:buChar char="•"/>
            </a:pPr>
            <a:r>
              <a:rPr lang="en-US" sz="2000" dirty="0">
                <a:solidFill>
                  <a:srgbClr val="000000"/>
                </a:solidFill>
                <a:latin typeface="Arial"/>
              </a:rPr>
              <a:t>If not see the first slide for instructions</a:t>
            </a:r>
            <a:endParaRPr dirty="0"/>
          </a:p>
          <a:p>
            <a:pPr>
              <a:lnSpc>
                <a:spcPct val="100000"/>
              </a:lnSpc>
            </a:pPr>
            <a:endParaRPr dirty="0"/>
          </a:p>
          <a:p>
            <a:pPr>
              <a:lnSpc>
                <a:spcPct val="100000"/>
              </a:lnSpc>
            </a:pPr>
            <a:r>
              <a:rPr lang="en-US" sz="2200" dirty="0">
                <a:solidFill>
                  <a:srgbClr val="000000"/>
                </a:solidFill>
                <a:latin typeface="Arial"/>
              </a:rPr>
              <a:t>Open up a web browser (don’t use IE)</a:t>
            </a:r>
            <a:endParaRPr dirty="0"/>
          </a:p>
          <a:p>
            <a:pPr marL="800100" lvl="1" indent="-342900">
              <a:lnSpc>
                <a:spcPct val="100000"/>
              </a:lnSpc>
              <a:buFont typeface="Arial" panose="020B0604020202020204" pitchFamily="34" charset="0"/>
              <a:buChar char="•"/>
            </a:pPr>
            <a:r>
              <a:rPr lang="en-US" sz="2000" dirty="0">
                <a:solidFill>
                  <a:srgbClr val="000000"/>
                </a:solidFill>
                <a:latin typeface="Arial"/>
              </a:rPr>
              <a:t>Go to </a:t>
            </a:r>
            <a:r>
              <a:rPr lang="en-US" sz="2000" u="sng" dirty="0">
                <a:solidFill>
                  <a:srgbClr val="DE0000"/>
                </a:solidFill>
                <a:latin typeface="Arial"/>
              </a:rPr>
              <a:t>http://192.168.7.2:3000/</a:t>
            </a:r>
            <a:r>
              <a:rPr lang="en-US" sz="2000" dirty="0">
                <a:solidFill>
                  <a:srgbClr val="000000"/>
                </a:solidFill>
                <a:latin typeface="Arial"/>
              </a:rPr>
              <a:t> (May take 2-3 minutes for page to load)</a:t>
            </a:r>
            <a:endParaRPr dirty="0"/>
          </a:p>
          <a:p>
            <a:pPr marL="800100" lvl="1" indent="-342900">
              <a:lnSpc>
                <a:spcPct val="100000"/>
              </a:lnSpc>
              <a:buFont typeface="Arial" panose="020B0604020202020204" pitchFamily="34" charset="0"/>
              <a:buChar char="•"/>
            </a:pPr>
            <a:r>
              <a:rPr lang="en-US" sz="2000" dirty="0">
                <a:solidFill>
                  <a:srgbClr val="000000"/>
                </a:solidFill>
                <a:latin typeface="Arial"/>
              </a:rPr>
              <a:t>You should see something like the below</a:t>
            </a:r>
            <a:endParaRPr dirty="0"/>
          </a:p>
          <a:p>
            <a:pPr>
              <a:lnSpc>
                <a:spcPct val="100000"/>
              </a:lnSpc>
            </a:pPr>
            <a:endParaRPr dirty="0"/>
          </a:p>
          <a:p>
            <a:pPr>
              <a:lnSpc>
                <a:spcPct val="100000"/>
              </a:lnSpc>
            </a:pPr>
            <a:endParaRPr dirty="0"/>
          </a:p>
        </p:txBody>
      </p:sp>
      <p:sp>
        <p:nvSpPr>
          <p:cNvPr id="162"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263C9049-86BD-48F8-BDAE-3F3D09308DB1}" type="slidenum">
              <a:rPr lang="en-US" sz="900">
                <a:solidFill>
                  <a:srgbClr val="000000"/>
                </a:solidFill>
                <a:latin typeface="Arial"/>
              </a:rPr>
              <a:t>9</a:t>
            </a:fld>
            <a:endParaRPr/>
          </a:p>
        </p:txBody>
      </p:sp>
      <p:sp>
        <p:nvSpPr>
          <p:cNvPr id="163" name="CustomShape 4"/>
          <p:cNvSpPr/>
          <p:nvPr/>
        </p:nvSpPr>
        <p:spPr>
          <a:xfrm>
            <a:off x="155520" y="-136440"/>
            <a:ext cx="299160" cy="299160"/>
          </a:xfrm>
          <a:prstGeom prst="rect">
            <a:avLst/>
          </a:prstGeom>
          <a:noFill/>
          <a:ln>
            <a:noFill/>
          </a:ln>
        </p:spPr>
      </p:sp>
      <p:pic>
        <p:nvPicPr>
          <p:cNvPr id="164" name="Picture 5"/>
          <p:cNvPicPr/>
          <p:nvPr/>
        </p:nvPicPr>
        <p:blipFill>
          <a:blip r:embed="rId2"/>
          <a:stretch>
            <a:fillRect/>
          </a:stretch>
        </p:blipFill>
        <p:spPr>
          <a:xfrm>
            <a:off x="2144880" y="3627360"/>
            <a:ext cx="5409360" cy="30762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2198</Words>
  <Application>Microsoft Office PowerPoint</Application>
  <PresentationFormat>Custom</PresentationFormat>
  <Paragraphs>443</Paragraphs>
  <Slides>48</Slides>
  <Notes>0</Notes>
  <HiddenSlides>0</HiddenSlides>
  <MMClips>0</MMClips>
  <ScaleCrop>false</ScaleCrop>
  <HeadingPairs>
    <vt:vector size="4" baseType="variant">
      <vt:variant>
        <vt:lpstr>Theme</vt:lpstr>
      </vt:variant>
      <vt:variant>
        <vt:i4>3</vt:i4>
      </vt:variant>
      <vt:variant>
        <vt:lpstr>Slide Titles</vt:lpstr>
      </vt:variant>
      <vt:variant>
        <vt:i4>48</vt:i4>
      </vt:variant>
    </vt:vector>
  </HeadingPairs>
  <TitlesOfParts>
    <vt:vector size="51" baseType="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TI User</cp:lastModifiedBy>
  <cp:revision>17</cp:revision>
  <dcterms:modified xsi:type="dcterms:W3CDTF">2018-09-26T13:13:55Z</dcterms:modified>
</cp:coreProperties>
</file>